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4"/>
  </p:sldMasterIdLst>
  <p:notesMasterIdLst>
    <p:notesMasterId r:id="rId33"/>
  </p:notesMasterIdLst>
  <p:handoutMasterIdLst>
    <p:handoutMasterId r:id="rId34"/>
  </p:handoutMasterIdLst>
  <p:sldIdLst>
    <p:sldId id="886" r:id="rId5"/>
    <p:sldId id="909" r:id="rId6"/>
    <p:sldId id="888" r:id="rId7"/>
    <p:sldId id="889" r:id="rId8"/>
    <p:sldId id="914" r:id="rId9"/>
    <p:sldId id="891" r:id="rId10"/>
    <p:sldId id="892" r:id="rId11"/>
    <p:sldId id="904" r:id="rId12"/>
    <p:sldId id="905" r:id="rId13"/>
    <p:sldId id="906" r:id="rId14"/>
    <p:sldId id="912" r:id="rId15"/>
    <p:sldId id="893" r:id="rId16"/>
    <p:sldId id="915" r:id="rId17"/>
    <p:sldId id="894" r:id="rId18"/>
    <p:sldId id="913" r:id="rId19"/>
    <p:sldId id="916" r:id="rId20"/>
    <p:sldId id="895" r:id="rId21"/>
    <p:sldId id="896" r:id="rId22"/>
    <p:sldId id="899" r:id="rId23"/>
    <p:sldId id="897" r:id="rId24"/>
    <p:sldId id="898" r:id="rId25"/>
    <p:sldId id="907" r:id="rId26"/>
    <p:sldId id="900" r:id="rId27"/>
    <p:sldId id="901" r:id="rId28"/>
    <p:sldId id="902" r:id="rId29"/>
    <p:sldId id="911" r:id="rId30"/>
    <p:sldId id="917" r:id="rId31"/>
    <p:sldId id="903"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orkforce Solutions Webinar " id="{86E4EFFD-3E7D-4681-90B9-D18B36F899BE}">
          <p14:sldIdLst>
            <p14:sldId id="886"/>
            <p14:sldId id="909"/>
            <p14:sldId id="888"/>
            <p14:sldId id="889"/>
            <p14:sldId id="914"/>
            <p14:sldId id="891"/>
            <p14:sldId id="892"/>
            <p14:sldId id="904"/>
            <p14:sldId id="905"/>
            <p14:sldId id="906"/>
            <p14:sldId id="912"/>
            <p14:sldId id="893"/>
            <p14:sldId id="915"/>
            <p14:sldId id="894"/>
            <p14:sldId id="913"/>
            <p14:sldId id="916"/>
            <p14:sldId id="895"/>
            <p14:sldId id="896"/>
            <p14:sldId id="899"/>
            <p14:sldId id="897"/>
            <p14:sldId id="898"/>
            <p14:sldId id="907"/>
            <p14:sldId id="900"/>
            <p14:sldId id="901"/>
            <p14:sldId id="902"/>
            <p14:sldId id="911"/>
            <p14:sldId id="917"/>
            <p14:sldId id="90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6B695F-9334-9970-BC59-D3F522BA6922}" name="james.callahan@eesforjobs.com" initials="ja" userId="S::urn:spo:guest#james.callahan@eesforjobs.com::" providerId="AD"/>
  <p188:author id="{18EA516C-6445-8C4A-6B56-E363848B675E}" name="anissa.jones@eesforjobs.com" initials="an" userId="S::urn:spo:guest#anissa.jones@eesforjobs.com::" providerId="AD"/>
  <p188:author id="{565F0591-1D81-2FFE-E819-30AD94A4C051}" name="Lijia Evariz" initials="LE" userId="S::lijia.evariz@cityofchicago.org::65ab10fe-63da-4508-82f4-8ed4b511a3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F28"/>
    <a:srgbClr val="646464"/>
    <a:srgbClr val="8ED974"/>
    <a:srgbClr val="081C2A"/>
    <a:srgbClr val="EEEEEE"/>
    <a:srgbClr val="2D3E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A5A80-5EAA-F46C-17BE-D7EC6E8E0B89}" v="8" dt="2026-03-03T15:10:55.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D0CDCF-B072-4CC6-B2A3-B1C4F4AE3FFA}" type="datetimeFigureOut">
              <a:rPr lang="en-US" smtClean="0"/>
              <a:pPr/>
              <a:t>3/3/2026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8A0187-CA69-4ACB-9811-75164F281DE0}" type="slidenum">
              <a:rPr lang="en-US" smtClean="0"/>
              <a:pPr/>
              <a:t>‹#›</a:t>
            </a:fld>
            <a:endParaRPr lang="en-US"/>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3/3/2026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pact Statemen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DCFDB2B-B1C9-4059-AA1F-191FD2913F66}"/>
              </a:ext>
            </a:extLst>
          </p:cNvPr>
          <p:cNvSpPr>
            <a:spLocks noGrp="1"/>
          </p:cNvSpPr>
          <p:nvPr>
            <p:ph type="pic" sz="quarter" idx="13" hasCustomPrompt="1"/>
          </p:nvPr>
        </p:nvSpPr>
        <p:spPr>
          <a:xfrm>
            <a:off x="0" y="0"/>
            <a:ext cx="9220200" cy="3716482"/>
          </a:xfrm>
        </p:spPr>
        <p:txBody>
          <a:bodyPr/>
          <a:lstStyle>
            <a:lvl1pPr marL="0" indent="0">
              <a:buNone/>
              <a:defRPr/>
            </a:lvl1pPr>
          </a:lstStyle>
          <a:p>
            <a:r>
              <a:rPr lang="en-US"/>
              <a:t>Click to insert picture</a:t>
            </a:r>
          </a:p>
        </p:txBody>
      </p:sp>
      <p:sp>
        <p:nvSpPr>
          <p:cNvPr id="7" name="Slide Number Placeholder 6">
            <a:extLst>
              <a:ext uri="{FF2B5EF4-FFF2-40B4-BE49-F238E27FC236}">
                <a16:creationId xmlns:a16="http://schemas.microsoft.com/office/drawing/2014/main" id="{28FB6F2F-6F2E-482E-8ED9-13D2A514704F}"/>
              </a:ext>
            </a:extLst>
          </p:cNvPr>
          <p:cNvSpPr>
            <a:spLocks noGrp="1"/>
          </p:cNvSpPr>
          <p:nvPr>
            <p:ph type="sldNum" sz="quarter" idx="10"/>
          </p:nvPr>
        </p:nvSpPr>
        <p:spPr/>
        <p:txBody>
          <a:bodyPr/>
          <a:lstStyle/>
          <a:p>
            <a:fld id="{BAF10327-A7F9-4699-942B-F45FE412F0F3}" type="slidenum">
              <a:rPr lang="en-US" smtClean="0"/>
              <a:pPr/>
              <a:t>‹#›</a:t>
            </a:fld>
            <a:endParaRPr lang="en-US"/>
          </a:p>
        </p:txBody>
      </p:sp>
      <p:sp>
        <p:nvSpPr>
          <p:cNvPr id="13" name="Text Placeholder 12">
            <a:extLst>
              <a:ext uri="{FF2B5EF4-FFF2-40B4-BE49-F238E27FC236}">
                <a16:creationId xmlns:a16="http://schemas.microsoft.com/office/drawing/2014/main" id="{60A8D5B9-46E3-4FDA-BA30-D640A84A2D27}"/>
              </a:ext>
            </a:extLst>
          </p:cNvPr>
          <p:cNvSpPr>
            <a:spLocks noGrp="1"/>
          </p:cNvSpPr>
          <p:nvPr>
            <p:ph type="body" sz="quarter" idx="11" hasCustomPrompt="1"/>
          </p:nvPr>
        </p:nvSpPr>
        <p:spPr>
          <a:xfrm>
            <a:off x="0" y="3093828"/>
            <a:ext cx="7924800" cy="641079"/>
          </a:xfrm>
          <a:solidFill>
            <a:schemeClr val="accent1">
              <a:lumMod val="75000"/>
            </a:schemeClr>
          </a:solidFill>
          <a:ln>
            <a:noFill/>
          </a:ln>
        </p:spPr>
        <p:txBody>
          <a:bodyPr lIns="365760" bIns="0" anchor="ctr" anchorCtr="0">
            <a:normAutofit/>
          </a:bodyPr>
          <a:lstStyle>
            <a:lvl1pPr marL="0" indent="0">
              <a:buNone/>
              <a:defRPr sz="2800">
                <a:ln>
                  <a:solidFill>
                    <a:schemeClr val="bg1"/>
                  </a:solidFill>
                </a:ln>
                <a:solidFill>
                  <a:schemeClr val="bg1"/>
                </a:solidFill>
              </a:defRPr>
            </a:lvl1pPr>
          </a:lstStyle>
          <a:p>
            <a:pPr lvl="0"/>
            <a:r>
              <a:rPr lang="en-US"/>
              <a:t>Click to edit content</a:t>
            </a:r>
          </a:p>
        </p:txBody>
      </p:sp>
      <p:sp>
        <p:nvSpPr>
          <p:cNvPr id="3" name="Text Placeholder 2">
            <a:extLst>
              <a:ext uri="{FF2B5EF4-FFF2-40B4-BE49-F238E27FC236}">
                <a16:creationId xmlns:a16="http://schemas.microsoft.com/office/drawing/2014/main" id="{27984E4C-C2DC-4EB3-8799-20FA74230492}"/>
              </a:ext>
            </a:extLst>
          </p:cNvPr>
          <p:cNvSpPr>
            <a:spLocks noGrp="1"/>
          </p:cNvSpPr>
          <p:nvPr>
            <p:ph type="body" sz="quarter" idx="14"/>
          </p:nvPr>
        </p:nvSpPr>
        <p:spPr>
          <a:xfrm>
            <a:off x="316634" y="3725031"/>
            <a:ext cx="6008687" cy="1292081"/>
          </a:xfrm>
        </p:spPr>
        <p:txBody>
          <a:bodyPr>
            <a:noAutofit/>
          </a:bodyPr>
          <a:lstStyle>
            <a:lvl1pPr>
              <a:defRPr sz="1800">
                <a:latin typeface="+mn-lt"/>
              </a:defRPr>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450262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1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small examples">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81000" y="341313"/>
            <a:ext cx="8368364" cy="495383"/>
          </a:xfrm>
          <a:prstGeom prst="rect">
            <a:avLst/>
          </a:prstGeom>
        </p:spPr>
        <p:txBody>
          <a:bodyPr lIns="0" tIns="0" rIns="0" bIns="0" anchor="ctr"/>
          <a:lstStyle>
            <a:lvl1pPr algn="l">
              <a:defRPr sz="3600">
                <a:solidFill>
                  <a:schemeClr val="tx2"/>
                </a:solidFill>
              </a:defRPr>
            </a:lvl1pPr>
          </a:lstStyle>
          <a:p>
            <a:r>
              <a:rPr lang="en-US"/>
              <a:t>Click to edit the title</a:t>
            </a:r>
          </a:p>
        </p:txBody>
      </p:sp>
      <p:sp>
        <p:nvSpPr>
          <p:cNvPr id="4" name="Text Placeholder 1">
            <a:extLst>
              <a:ext uri="{FF2B5EF4-FFF2-40B4-BE49-F238E27FC236}">
                <a16:creationId xmlns:a16="http://schemas.microsoft.com/office/drawing/2014/main" id="{880F7304-493B-423F-9C45-535191E183F9}"/>
              </a:ext>
            </a:extLst>
          </p:cNvPr>
          <p:cNvSpPr>
            <a:spLocks noGrp="1"/>
          </p:cNvSpPr>
          <p:nvPr>
            <p:ph type="body" sz="half" idx="2" hasCustomPrompt="1"/>
          </p:nvPr>
        </p:nvSpPr>
        <p:spPr>
          <a:xfrm>
            <a:off x="381000" y="828942"/>
            <a:ext cx="8368364" cy="371208"/>
          </a:xfrm>
        </p:spPr>
        <p:txBody>
          <a:bodyPr>
            <a:normAutofit/>
          </a:bodyPr>
          <a:lstStyle>
            <a:lvl1pPr marL="0" indent="0">
              <a:buNone/>
              <a:defRPr sz="1800">
                <a:latin typeface="+mn-lt"/>
              </a:defRPr>
            </a:lvl1pPr>
          </a:lstStyle>
          <a:p>
            <a:r>
              <a:rPr lang="en-US"/>
              <a:t>Click to edit subtitle</a:t>
            </a:r>
          </a:p>
        </p:txBody>
      </p:sp>
      <p:sp>
        <p:nvSpPr>
          <p:cNvPr id="12" name="Oval 11">
            <a:extLst>
              <a:ext uri="{FF2B5EF4-FFF2-40B4-BE49-F238E27FC236}">
                <a16:creationId xmlns:a16="http://schemas.microsoft.com/office/drawing/2014/main" id="{BC70A375-1590-463F-B3CD-D102F3296F1A}"/>
              </a:ext>
            </a:extLst>
          </p:cNvPr>
          <p:cNvSpPr/>
          <p:nvPr userDrawn="1"/>
        </p:nvSpPr>
        <p:spPr bwMode="auto">
          <a:xfrm>
            <a:off x="3510262" y="1276350"/>
            <a:ext cx="750248" cy="750248"/>
          </a:xfrm>
          <a:prstGeom prst="ellipse">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 name="Oval 12">
            <a:extLst>
              <a:ext uri="{FF2B5EF4-FFF2-40B4-BE49-F238E27FC236}">
                <a16:creationId xmlns:a16="http://schemas.microsoft.com/office/drawing/2014/main" id="{51232E63-1FBF-463A-BCF1-3FCA1174FDD2}"/>
              </a:ext>
            </a:extLst>
          </p:cNvPr>
          <p:cNvSpPr/>
          <p:nvPr userDrawn="1"/>
        </p:nvSpPr>
        <p:spPr bwMode="auto">
          <a:xfrm>
            <a:off x="3510262" y="2419350"/>
            <a:ext cx="750248" cy="750248"/>
          </a:xfrm>
          <a:prstGeom prst="ellipse">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4" name="Oval 13">
            <a:extLst>
              <a:ext uri="{FF2B5EF4-FFF2-40B4-BE49-F238E27FC236}">
                <a16:creationId xmlns:a16="http://schemas.microsoft.com/office/drawing/2014/main" id="{71CF091A-8E4C-40A3-B103-532D6C750703}"/>
              </a:ext>
            </a:extLst>
          </p:cNvPr>
          <p:cNvSpPr/>
          <p:nvPr userDrawn="1"/>
        </p:nvSpPr>
        <p:spPr bwMode="auto">
          <a:xfrm>
            <a:off x="3505499" y="3689956"/>
            <a:ext cx="750248" cy="750248"/>
          </a:xfrm>
          <a:prstGeom prst="ellipse">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Oval 14">
            <a:extLst>
              <a:ext uri="{FF2B5EF4-FFF2-40B4-BE49-F238E27FC236}">
                <a16:creationId xmlns:a16="http://schemas.microsoft.com/office/drawing/2014/main" id="{B3C42455-26D4-49DA-913D-69CCC90D40F0}"/>
              </a:ext>
            </a:extLst>
          </p:cNvPr>
          <p:cNvSpPr/>
          <p:nvPr userDrawn="1"/>
        </p:nvSpPr>
        <p:spPr bwMode="auto">
          <a:xfrm>
            <a:off x="4575745" y="1276350"/>
            <a:ext cx="750248" cy="750248"/>
          </a:xfrm>
          <a:prstGeom prst="ellipse">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 name="Oval 15">
            <a:extLst>
              <a:ext uri="{FF2B5EF4-FFF2-40B4-BE49-F238E27FC236}">
                <a16:creationId xmlns:a16="http://schemas.microsoft.com/office/drawing/2014/main" id="{D4D91E4E-7EBE-4023-BA27-2A477850E08E}"/>
              </a:ext>
            </a:extLst>
          </p:cNvPr>
          <p:cNvSpPr/>
          <p:nvPr userDrawn="1"/>
        </p:nvSpPr>
        <p:spPr bwMode="auto">
          <a:xfrm>
            <a:off x="4580365" y="2419350"/>
            <a:ext cx="750248" cy="750248"/>
          </a:xfrm>
          <a:prstGeom prst="ellipse">
            <a:avLst/>
          </a:prstGeom>
          <a:solidFill>
            <a:schemeClr val="bg2">
              <a:lumMod val="5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7" name="Oval 16">
            <a:extLst>
              <a:ext uri="{FF2B5EF4-FFF2-40B4-BE49-F238E27FC236}">
                <a16:creationId xmlns:a16="http://schemas.microsoft.com/office/drawing/2014/main" id="{87355E8A-0543-4216-B46C-3A86F503A8BD}"/>
              </a:ext>
            </a:extLst>
          </p:cNvPr>
          <p:cNvSpPr/>
          <p:nvPr userDrawn="1"/>
        </p:nvSpPr>
        <p:spPr bwMode="auto">
          <a:xfrm>
            <a:off x="4575745" y="3673446"/>
            <a:ext cx="750248" cy="750248"/>
          </a:xfrm>
          <a:prstGeom prst="ellipse">
            <a:avLst/>
          </a:pr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0" name="Text Placeholder 9">
            <a:extLst>
              <a:ext uri="{FF2B5EF4-FFF2-40B4-BE49-F238E27FC236}">
                <a16:creationId xmlns:a16="http://schemas.microsoft.com/office/drawing/2014/main" id="{7DDADBC8-B19F-40C3-85AF-FBF48F457494}"/>
              </a:ext>
            </a:extLst>
          </p:cNvPr>
          <p:cNvSpPr>
            <a:spLocks noGrp="1"/>
          </p:cNvSpPr>
          <p:nvPr>
            <p:ph type="body" sz="quarter" idx="10" hasCustomPrompt="1"/>
          </p:nvPr>
        </p:nvSpPr>
        <p:spPr>
          <a:xfrm>
            <a:off x="239451" y="1633890"/>
            <a:ext cx="3175259" cy="651885"/>
          </a:xfrm>
        </p:spPr>
        <p:txBody>
          <a:bodyPr>
            <a:normAutofit/>
          </a:bodyPr>
          <a:lstStyle>
            <a:lvl1pPr marL="0" indent="0" algn="r">
              <a:buNone/>
              <a:defRPr sz="1200">
                <a:solidFill>
                  <a:schemeClr val="bg2">
                    <a:lumMod val="50000"/>
                  </a:schemeClr>
                </a:solidFill>
                <a:latin typeface="+mj-lt"/>
              </a:defRPr>
            </a:lvl1pPr>
          </a:lstStyle>
          <a:p>
            <a:pPr lvl="0"/>
            <a:r>
              <a:rPr lang="en-US">
                <a:latin typeface="+mn-lt"/>
              </a:rPr>
              <a:t>This is sample text. Use this slide to make six points or draw three comparisons.</a:t>
            </a:r>
            <a:endParaRPr lang="en-US"/>
          </a:p>
        </p:txBody>
      </p:sp>
      <p:sp>
        <p:nvSpPr>
          <p:cNvPr id="19" name="Text Placeholder 18">
            <a:extLst>
              <a:ext uri="{FF2B5EF4-FFF2-40B4-BE49-F238E27FC236}">
                <a16:creationId xmlns:a16="http://schemas.microsoft.com/office/drawing/2014/main" id="{B5C2C7C8-471C-4F87-94DE-674E938C0489}"/>
              </a:ext>
            </a:extLst>
          </p:cNvPr>
          <p:cNvSpPr>
            <a:spLocks noGrp="1"/>
          </p:cNvSpPr>
          <p:nvPr>
            <p:ph type="body" sz="quarter" idx="11" hasCustomPrompt="1"/>
          </p:nvPr>
        </p:nvSpPr>
        <p:spPr>
          <a:xfrm>
            <a:off x="620451" y="1311385"/>
            <a:ext cx="2794259" cy="322505"/>
          </a:xfrm>
        </p:spPr>
        <p:txBody>
          <a:bodyPr tIns="91440" anchor="ctr" anchorCtr="0">
            <a:noAutofit/>
          </a:bodyPr>
          <a:lstStyle>
            <a:lvl1pPr marL="0" indent="0" algn="r">
              <a:buNone/>
              <a:defRPr sz="160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Title</a:t>
            </a:r>
          </a:p>
        </p:txBody>
      </p:sp>
      <p:sp>
        <p:nvSpPr>
          <p:cNvPr id="20" name="Text Placeholder 9">
            <a:extLst>
              <a:ext uri="{FF2B5EF4-FFF2-40B4-BE49-F238E27FC236}">
                <a16:creationId xmlns:a16="http://schemas.microsoft.com/office/drawing/2014/main" id="{809E238D-D264-4B5F-85EC-FE0775D06E17}"/>
              </a:ext>
            </a:extLst>
          </p:cNvPr>
          <p:cNvSpPr>
            <a:spLocks noGrp="1"/>
          </p:cNvSpPr>
          <p:nvPr>
            <p:ph type="body" sz="quarter" idx="12" hasCustomPrompt="1"/>
          </p:nvPr>
        </p:nvSpPr>
        <p:spPr>
          <a:xfrm>
            <a:off x="228600" y="2843655"/>
            <a:ext cx="3175259" cy="651885"/>
          </a:xfrm>
        </p:spPr>
        <p:txBody>
          <a:bodyPr>
            <a:normAutofit/>
          </a:bodyPr>
          <a:lstStyle>
            <a:lvl1pPr marL="0" indent="0" algn="r">
              <a:buNone/>
              <a:defRPr sz="1200">
                <a:solidFill>
                  <a:schemeClr val="bg2">
                    <a:lumMod val="50000"/>
                  </a:schemeClr>
                </a:solidFill>
                <a:latin typeface="+mj-lt"/>
              </a:defRPr>
            </a:lvl1pPr>
          </a:lstStyle>
          <a:p>
            <a:pPr lvl="0"/>
            <a:r>
              <a:rPr lang="en-US">
                <a:latin typeface="+mn-lt"/>
              </a:rPr>
              <a:t>This is sample text. Use this slide to make six points or draw three comparisons.</a:t>
            </a:r>
            <a:endParaRPr lang="en-US"/>
          </a:p>
        </p:txBody>
      </p:sp>
      <p:sp>
        <p:nvSpPr>
          <p:cNvPr id="21" name="Text Placeholder 18">
            <a:extLst>
              <a:ext uri="{FF2B5EF4-FFF2-40B4-BE49-F238E27FC236}">
                <a16:creationId xmlns:a16="http://schemas.microsoft.com/office/drawing/2014/main" id="{94EF9E5A-3D4D-4B76-9707-E423EE7D49E6}"/>
              </a:ext>
            </a:extLst>
          </p:cNvPr>
          <p:cNvSpPr>
            <a:spLocks noGrp="1"/>
          </p:cNvSpPr>
          <p:nvPr>
            <p:ph type="body" sz="quarter" idx="13" hasCustomPrompt="1"/>
          </p:nvPr>
        </p:nvSpPr>
        <p:spPr>
          <a:xfrm>
            <a:off x="609600" y="2521150"/>
            <a:ext cx="2794259" cy="322505"/>
          </a:xfrm>
        </p:spPr>
        <p:txBody>
          <a:bodyPr tIns="91440" anchor="ctr" anchorCtr="0">
            <a:noAutofit/>
          </a:bodyPr>
          <a:lstStyle>
            <a:lvl1pPr marL="0" indent="0" algn="r">
              <a:buNone/>
              <a:defRPr sz="160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Title</a:t>
            </a:r>
          </a:p>
        </p:txBody>
      </p:sp>
      <p:sp>
        <p:nvSpPr>
          <p:cNvPr id="22" name="Text Placeholder 9">
            <a:extLst>
              <a:ext uri="{FF2B5EF4-FFF2-40B4-BE49-F238E27FC236}">
                <a16:creationId xmlns:a16="http://schemas.microsoft.com/office/drawing/2014/main" id="{5543987D-A3D6-4E6D-84B4-B713A4DDAF9B}"/>
              </a:ext>
            </a:extLst>
          </p:cNvPr>
          <p:cNvSpPr>
            <a:spLocks noGrp="1"/>
          </p:cNvSpPr>
          <p:nvPr>
            <p:ph type="body" sz="quarter" idx="14" hasCustomPrompt="1"/>
          </p:nvPr>
        </p:nvSpPr>
        <p:spPr>
          <a:xfrm>
            <a:off x="231555" y="3972309"/>
            <a:ext cx="3175259" cy="651885"/>
          </a:xfrm>
        </p:spPr>
        <p:txBody>
          <a:bodyPr>
            <a:normAutofit/>
          </a:bodyPr>
          <a:lstStyle>
            <a:lvl1pPr marL="0" indent="0" algn="r">
              <a:buNone/>
              <a:defRPr sz="1200">
                <a:solidFill>
                  <a:schemeClr val="bg2">
                    <a:lumMod val="50000"/>
                  </a:schemeClr>
                </a:solidFill>
                <a:latin typeface="+mj-lt"/>
              </a:defRPr>
            </a:lvl1pPr>
          </a:lstStyle>
          <a:p>
            <a:pPr lvl="0"/>
            <a:r>
              <a:rPr lang="en-US">
                <a:latin typeface="+mn-lt"/>
              </a:rPr>
              <a:t>This is sample text. Use this slide to make six points or draw three comparisons.</a:t>
            </a:r>
            <a:endParaRPr lang="en-US"/>
          </a:p>
        </p:txBody>
      </p:sp>
      <p:sp>
        <p:nvSpPr>
          <p:cNvPr id="23" name="Text Placeholder 18">
            <a:extLst>
              <a:ext uri="{FF2B5EF4-FFF2-40B4-BE49-F238E27FC236}">
                <a16:creationId xmlns:a16="http://schemas.microsoft.com/office/drawing/2014/main" id="{8EE31372-904D-49AE-842F-49DEEA4301FD}"/>
              </a:ext>
            </a:extLst>
          </p:cNvPr>
          <p:cNvSpPr>
            <a:spLocks noGrp="1"/>
          </p:cNvSpPr>
          <p:nvPr>
            <p:ph type="body" sz="quarter" idx="15" hasCustomPrompt="1"/>
          </p:nvPr>
        </p:nvSpPr>
        <p:spPr>
          <a:xfrm>
            <a:off x="612555" y="3649804"/>
            <a:ext cx="2794259" cy="322505"/>
          </a:xfrm>
        </p:spPr>
        <p:txBody>
          <a:bodyPr tIns="91440" anchor="ctr" anchorCtr="0">
            <a:noAutofit/>
          </a:bodyPr>
          <a:lstStyle>
            <a:lvl1pPr marL="0" indent="0" algn="r">
              <a:buNone/>
              <a:defRPr sz="1600">
                <a:solidFill>
                  <a:schemeClr val="tx1">
                    <a:lumMod val="60000"/>
                    <a:lumOff val="4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Title</a:t>
            </a:r>
          </a:p>
        </p:txBody>
      </p:sp>
      <p:sp>
        <p:nvSpPr>
          <p:cNvPr id="24" name="Text Placeholder 9">
            <a:extLst>
              <a:ext uri="{FF2B5EF4-FFF2-40B4-BE49-F238E27FC236}">
                <a16:creationId xmlns:a16="http://schemas.microsoft.com/office/drawing/2014/main" id="{9A3E4004-AC94-4D36-838E-E7532A5BD473}"/>
              </a:ext>
            </a:extLst>
          </p:cNvPr>
          <p:cNvSpPr>
            <a:spLocks noGrp="1"/>
          </p:cNvSpPr>
          <p:nvPr>
            <p:ph type="body" sz="quarter" idx="16" hasCustomPrompt="1"/>
          </p:nvPr>
        </p:nvSpPr>
        <p:spPr>
          <a:xfrm>
            <a:off x="5412168" y="1633890"/>
            <a:ext cx="3175259" cy="651885"/>
          </a:xfrm>
        </p:spPr>
        <p:txBody>
          <a:bodyPr>
            <a:normAutofit/>
          </a:bodyPr>
          <a:lstStyle>
            <a:lvl1pPr marL="0" indent="0" algn="l">
              <a:buNone/>
              <a:defRPr sz="1200">
                <a:solidFill>
                  <a:schemeClr val="bg2">
                    <a:lumMod val="50000"/>
                  </a:schemeClr>
                </a:solidFill>
                <a:latin typeface="+mj-lt"/>
              </a:defRPr>
            </a:lvl1pPr>
          </a:lstStyle>
          <a:p>
            <a:pPr lvl="0"/>
            <a:r>
              <a:rPr lang="en-US">
                <a:latin typeface="+mn-lt"/>
              </a:rPr>
              <a:t>This is sample text. Use this slide to make six points or draw three comparisons.</a:t>
            </a:r>
            <a:endParaRPr lang="en-US"/>
          </a:p>
        </p:txBody>
      </p:sp>
      <p:sp>
        <p:nvSpPr>
          <p:cNvPr id="25" name="Text Placeholder 18">
            <a:extLst>
              <a:ext uri="{FF2B5EF4-FFF2-40B4-BE49-F238E27FC236}">
                <a16:creationId xmlns:a16="http://schemas.microsoft.com/office/drawing/2014/main" id="{2BD1E7B4-0AD1-4D8A-9BC3-E4AEFC698834}"/>
              </a:ext>
            </a:extLst>
          </p:cNvPr>
          <p:cNvSpPr>
            <a:spLocks noGrp="1"/>
          </p:cNvSpPr>
          <p:nvPr>
            <p:ph type="body" sz="quarter" idx="17" hasCustomPrompt="1"/>
          </p:nvPr>
        </p:nvSpPr>
        <p:spPr>
          <a:xfrm>
            <a:off x="5412168" y="1306018"/>
            <a:ext cx="2794259" cy="322505"/>
          </a:xfrm>
        </p:spPr>
        <p:txBody>
          <a:bodyPr tIns="91440" anchor="ctr" anchorCtr="0">
            <a:noAutofit/>
          </a:bodyPr>
          <a:lstStyle>
            <a:lvl1pPr marL="0" indent="0" algn="l">
              <a:buNone/>
              <a:defRPr sz="16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Title</a:t>
            </a:r>
          </a:p>
        </p:txBody>
      </p:sp>
      <p:sp>
        <p:nvSpPr>
          <p:cNvPr id="26" name="Text Placeholder 9">
            <a:extLst>
              <a:ext uri="{FF2B5EF4-FFF2-40B4-BE49-F238E27FC236}">
                <a16:creationId xmlns:a16="http://schemas.microsoft.com/office/drawing/2014/main" id="{A7AC55C3-A5E1-49A1-97D3-AD376BE96F2E}"/>
              </a:ext>
            </a:extLst>
          </p:cNvPr>
          <p:cNvSpPr>
            <a:spLocks noGrp="1"/>
          </p:cNvSpPr>
          <p:nvPr>
            <p:ph type="body" sz="quarter" idx="18" hasCustomPrompt="1"/>
          </p:nvPr>
        </p:nvSpPr>
        <p:spPr>
          <a:xfrm>
            <a:off x="5412168" y="2765134"/>
            <a:ext cx="3175259" cy="651885"/>
          </a:xfrm>
        </p:spPr>
        <p:txBody>
          <a:bodyPr>
            <a:normAutofit/>
          </a:bodyPr>
          <a:lstStyle>
            <a:lvl1pPr marL="0" indent="0" algn="l">
              <a:buNone/>
              <a:defRPr sz="1200">
                <a:solidFill>
                  <a:schemeClr val="bg2">
                    <a:lumMod val="50000"/>
                  </a:schemeClr>
                </a:solidFill>
                <a:latin typeface="+mj-lt"/>
              </a:defRPr>
            </a:lvl1pPr>
          </a:lstStyle>
          <a:p>
            <a:pPr lvl="0"/>
            <a:r>
              <a:rPr lang="en-US">
                <a:latin typeface="+mn-lt"/>
              </a:rPr>
              <a:t>This is sample text. Use this slide to make six points or draw three comparisons.</a:t>
            </a:r>
            <a:endParaRPr lang="en-US"/>
          </a:p>
        </p:txBody>
      </p:sp>
      <p:sp>
        <p:nvSpPr>
          <p:cNvPr id="27" name="Text Placeholder 18">
            <a:extLst>
              <a:ext uri="{FF2B5EF4-FFF2-40B4-BE49-F238E27FC236}">
                <a16:creationId xmlns:a16="http://schemas.microsoft.com/office/drawing/2014/main" id="{C459D857-36DE-45D0-854E-9BABE61759F8}"/>
              </a:ext>
            </a:extLst>
          </p:cNvPr>
          <p:cNvSpPr>
            <a:spLocks noGrp="1"/>
          </p:cNvSpPr>
          <p:nvPr>
            <p:ph type="body" sz="quarter" idx="19" hasCustomPrompt="1"/>
          </p:nvPr>
        </p:nvSpPr>
        <p:spPr>
          <a:xfrm>
            <a:off x="5412168" y="2437262"/>
            <a:ext cx="2794259" cy="322505"/>
          </a:xfrm>
        </p:spPr>
        <p:txBody>
          <a:bodyPr tIns="91440" anchor="ctr" anchorCtr="0">
            <a:noAutofit/>
          </a:bodyPr>
          <a:lstStyle>
            <a:lvl1pPr marL="0" indent="0" algn="l">
              <a:buNone/>
              <a:defRPr sz="1600">
                <a:solidFill>
                  <a:schemeClr val="accent3">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Title</a:t>
            </a:r>
          </a:p>
        </p:txBody>
      </p:sp>
      <p:sp>
        <p:nvSpPr>
          <p:cNvPr id="28" name="Text Placeholder 9">
            <a:extLst>
              <a:ext uri="{FF2B5EF4-FFF2-40B4-BE49-F238E27FC236}">
                <a16:creationId xmlns:a16="http://schemas.microsoft.com/office/drawing/2014/main" id="{C10B55EC-2916-46A4-9314-75CAE4E34917}"/>
              </a:ext>
            </a:extLst>
          </p:cNvPr>
          <p:cNvSpPr>
            <a:spLocks noGrp="1"/>
          </p:cNvSpPr>
          <p:nvPr>
            <p:ph type="body" sz="quarter" idx="20" hasCustomPrompt="1"/>
          </p:nvPr>
        </p:nvSpPr>
        <p:spPr>
          <a:xfrm>
            <a:off x="5412168" y="3972309"/>
            <a:ext cx="3175259" cy="651885"/>
          </a:xfrm>
        </p:spPr>
        <p:txBody>
          <a:bodyPr>
            <a:normAutofit/>
          </a:bodyPr>
          <a:lstStyle>
            <a:lvl1pPr marL="0" indent="0" algn="l">
              <a:buNone/>
              <a:defRPr sz="1200">
                <a:solidFill>
                  <a:schemeClr val="bg2">
                    <a:lumMod val="50000"/>
                  </a:schemeClr>
                </a:solidFill>
                <a:latin typeface="+mj-lt"/>
              </a:defRPr>
            </a:lvl1pPr>
          </a:lstStyle>
          <a:p>
            <a:pPr lvl="0"/>
            <a:r>
              <a:rPr lang="en-US">
                <a:latin typeface="+mn-lt"/>
              </a:rPr>
              <a:t>This is sample text. Use this slide to make six points or draw three comparisons.</a:t>
            </a:r>
            <a:endParaRPr lang="en-US"/>
          </a:p>
        </p:txBody>
      </p:sp>
      <p:sp>
        <p:nvSpPr>
          <p:cNvPr id="29" name="Text Placeholder 18">
            <a:extLst>
              <a:ext uri="{FF2B5EF4-FFF2-40B4-BE49-F238E27FC236}">
                <a16:creationId xmlns:a16="http://schemas.microsoft.com/office/drawing/2014/main" id="{C726D22C-C5C4-4881-8887-DD74F8BCB5D7}"/>
              </a:ext>
            </a:extLst>
          </p:cNvPr>
          <p:cNvSpPr>
            <a:spLocks noGrp="1"/>
          </p:cNvSpPr>
          <p:nvPr>
            <p:ph type="body" sz="quarter" idx="21" hasCustomPrompt="1"/>
          </p:nvPr>
        </p:nvSpPr>
        <p:spPr>
          <a:xfrm>
            <a:off x="5412168" y="3644437"/>
            <a:ext cx="2794259" cy="322505"/>
          </a:xfrm>
        </p:spPr>
        <p:txBody>
          <a:bodyPr tIns="91440" anchor="ctr" anchorCtr="0">
            <a:noAutofit/>
          </a:bodyPr>
          <a:lstStyle>
            <a:lvl1pPr marL="0" indent="0" algn="l">
              <a:buNone/>
              <a:defRPr sz="1600">
                <a:solidFill>
                  <a:schemeClr val="accent6"/>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Title</a:t>
            </a:r>
          </a:p>
        </p:txBody>
      </p:sp>
    </p:spTree>
    <p:extLst>
      <p:ext uri="{BB962C8B-B14F-4D97-AF65-F5344CB8AC3E}">
        <p14:creationId xmlns:p14="http://schemas.microsoft.com/office/powerpoint/2010/main" val="177365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Rounded Rectangle 65">
            <a:extLst>
              <a:ext uri="{FF2B5EF4-FFF2-40B4-BE49-F238E27FC236}">
                <a16:creationId xmlns:a16="http://schemas.microsoft.com/office/drawing/2014/main" id="{CE2046B3-FCCD-4847-BA27-DE7295BE8478}"/>
              </a:ext>
            </a:extLst>
          </p:cNvPr>
          <p:cNvSpPr/>
          <p:nvPr userDrawn="1"/>
        </p:nvSpPr>
        <p:spPr bwMode="auto">
          <a:xfrm>
            <a:off x="914400" y="1403350"/>
            <a:ext cx="3214036" cy="1458853"/>
          </a:xfrm>
          <a:prstGeom prst="roundRect">
            <a:avLst>
              <a:gd name="adj" fmla="val 3239"/>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 name="Oval 7">
            <a:extLst>
              <a:ext uri="{FF2B5EF4-FFF2-40B4-BE49-F238E27FC236}">
                <a16:creationId xmlns:a16="http://schemas.microsoft.com/office/drawing/2014/main" id="{B074B441-2B8F-4920-B513-261A3C53240D}"/>
              </a:ext>
            </a:extLst>
          </p:cNvPr>
          <p:cNvSpPr/>
          <p:nvPr userDrawn="1"/>
        </p:nvSpPr>
        <p:spPr bwMode="auto">
          <a:xfrm>
            <a:off x="456465" y="1752600"/>
            <a:ext cx="832002" cy="832002"/>
          </a:xfrm>
          <a:prstGeom prst="ellipse">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9" name="Rounded Rectangle 77">
            <a:extLst>
              <a:ext uri="{FF2B5EF4-FFF2-40B4-BE49-F238E27FC236}">
                <a16:creationId xmlns:a16="http://schemas.microsoft.com/office/drawing/2014/main" id="{ACED3943-0C86-4F85-BBD1-1A8BE77C38D1}"/>
              </a:ext>
            </a:extLst>
          </p:cNvPr>
          <p:cNvSpPr/>
          <p:nvPr userDrawn="1"/>
        </p:nvSpPr>
        <p:spPr bwMode="auto">
          <a:xfrm>
            <a:off x="5167964" y="1403350"/>
            <a:ext cx="3214036" cy="1458853"/>
          </a:xfrm>
          <a:prstGeom prst="roundRect">
            <a:avLst>
              <a:gd name="adj" fmla="val 3239"/>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2" name="Oval 11">
            <a:extLst>
              <a:ext uri="{FF2B5EF4-FFF2-40B4-BE49-F238E27FC236}">
                <a16:creationId xmlns:a16="http://schemas.microsoft.com/office/drawing/2014/main" id="{044595FE-0296-4F1D-BBFE-99EAD125F971}"/>
              </a:ext>
            </a:extLst>
          </p:cNvPr>
          <p:cNvSpPr/>
          <p:nvPr userDrawn="1"/>
        </p:nvSpPr>
        <p:spPr bwMode="auto">
          <a:xfrm>
            <a:off x="4711568" y="1752600"/>
            <a:ext cx="832002" cy="832002"/>
          </a:xfrm>
          <a:prstGeom prst="ellipse">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 name="Rounded Rectangle 81">
            <a:extLst>
              <a:ext uri="{FF2B5EF4-FFF2-40B4-BE49-F238E27FC236}">
                <a16:creationId xmlns:a16="http://schemas.microsoft.com/office/drawing/2014/main" id="{E383C297-A76F-4B50-AA6C-E00854B698C4}"/>
              </a:ext>
            </a:extLst>
          </p:cNvPr>
          <p:cNvSpPr/>
          <p:nvPr userDrawn="1"/>
        </p:nvSpPr>
        <p:spPr bwMode="auto">
          <a:xfrm>
            <a:off x="914400" y="3152775"/>
            <a:ext cx="3214036" cy="1458853"/>
          </a:xfrm>
          <a:prstGeom prst="roundRect">
            <a:avLst>
              <a:gd name="adj" fmla="val 3239"/>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Oval 14">
            <a:extLst>
              <a:ext uri="{FF2B5EF4-FFF2-40B4-BE49-F238E27FC236}">
                <a16:creationId xmlns:a16="http://schemas.microsoft.com/office/drawing/2014/main" id="{A5211F8A-7376-4D3F-B2A6-101495B77A16}"/>
              </a:ext>
            </a:extLst>
          </p:cNvPr>
          <p:cNvSpPr/>
          <p:nvPr userDrawn="1"/>
        </p:nvSpPr>
        <p:spPr bwMode="auto">
          <a:xfrm>
            <a:off x="456465" y="3502025"/>
            <a:ext cx="832002" cy="832002"/>
          </a:xfrm>
          <a:prstGeom prst="ellipse">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 name="Rounded Rectangle 85">
            <a:extLst>
              <a:ext uri="{FF2B5EF4-FFF2-40B4-BE49-F238E27FC236}">
                <a16:creationId xmlns:a16="http://schemas.microsoft.com/office/drawing/2014/main" id="{E6E4D616-FC34-4315-A4D1-B0F8F2C7CA22}"/>
              </a:ext>
            </a:extLst>
          </p:cNvPr>
          <p:cNvSpPr/>
          <p:nvPr userDrawn="1"/>
        </p:nvSpPr>
        <p:spPr bwMode="auto">
          <a:xfrm>
            <a:off x="5167964" y="3152775"/>
            <a:ext cx="3214036" cy="1458853"/>
          </a:xfrm>
          <a:prstGeom prst="roundRect">
            <a:avLst>
              <a:gd name="adj" fmla="val 3239"/>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 name="Oval 17">
            <a:extLst>
              <a:ext uri="{FF2B5EF4-FFF2-40B4-BE49-F238E27FC236}">
                <a16:creationId xmlns:a16="http://schemas.microsoft.com/office/drawing/2014/main" id="{C52FB479-15C6-4F42-9CF9-86ED1B6A2086}"/>
              </a:ext>
            </a:extLst>
          </p:cNvPr>
          <p:cNvSpPr/>
          <p:nvPr userDrawn="1"/>
        </p:nvSpPr>
        <p:spPr bwMode="auto">
          <a:xfrm>
            <a:off x="4704154" y="3502025"/>
            <a:ext cx="832002" cy="832002"/>
          </a:xfrm>
          <a:prstGeom prst="ellipse">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Title 1">
            <a:extLst>
              <a:ext uri="{FF2B5EF4-FFF2-40B4-BE49-F238E27FC236}">
                <a16:creationId xmlns:a16="http://schemas.microsoft.com/office/drawing/2014/main" id="{E9A553F8-7EF4-428A-9297-7539FA2C3D4B}"/>
              </a:ext>
            </a:extLst>
          </p:cNvPr>
          <p:cNvSpPr>
            <a:spLocks noGrp="1"/>
          </p:cNvSpPr>
          <p:nvPr>
            <p:ph type="title" hasCustomPrompt="1"/>
          </p:nvPr>
        </p:nvSpPr>
        <p:spPr>
          <a:xfrm>
            <a:off x="628650" y="273844"/>
            <a:ext cx="7886700" cy="496734"/>
          </a:xfrm>
        </p:spPr>
        <p:txBody>
          <a:bodyPr/>
          <a:lstStyle>
            <a:lvl1pPr>
              <a:defRPr>
                <a:solidFill>
                  <a:schemeClr val="tx2"/>
                </a:solidFill>
              </a:defRPr>
            </a:lvl1pPr>
          </a:lstStyle>
          <a:p>
            <a:r>
              <a:rPr lang="en-US"/>
              <a:t>Click to edit title</a:t>
            </a:r>
          </a:p>
        </p:txBody>
      </p:sp>
      <p:sp>
        <p:nvSpPr>
          <p:cNvPr id="29" name="Slide Number Placeholder 28">
            <a:extLst>
              <a:ext uri="{FF2B5EF4-FFF2-40B4-BE49-F238E27FC236}">
                <a16:creationId xmlns:a16="http://schemas.microsoft.com/office/drawing/2014/main" id="{418ABC34-3F80-4C51-B049-E16ADE6B3D1B}"/>
              </a:ext>
            </a:extLst>
          </p:cNvPr>
          <p:cNvSpPr>
            <a:spLocks noGrp="1"/>
          </p:cNvSpPr>
          <p:nvPr>
            <p:ph type="sldNum" sz="quarter" idx="10"/>
          </p:nvPr>
        </p:nvSpPr>
        <p:spPr/>
        <p:txBody>
          <a:bodyPr/>
          <a:lstStyle/>
          <a:p>
            <a:fld id="{BAF10327-A7F9-4699-942B-F45FE412F0F3}" type="slidenum">
              <a:rPr lang="en-US" smtClean="0"/>
              <a:pPr/>
              <a:t>‹#›</a:t>
            </a:fld>
            <a:endParaRPr lang="en-US"/>
          </a:p>
        </p:txBody>
      </p:sp>
      <p:sp>
        <p:nvSpPr>
          <p:cNvPr id="31" name="Text Placeholder 30">
            <a:extLst>
              <a:ext uri="{FF2B5EF4-FFF2-40B4-BE49-F238E27FC236}">
                <a16:creationId xmlns:a16="http://schemas.microsoft.com/office/drawing/2014/main" id="{81DA70D3-6631-4E68-AA0E-F31DE631ED9C}"/>
              </a:ext>
            </a:extLst>
          </p:cNvPr>
          <p:cNvSpPr>
            <a:spLocks noGrp="1"/>
          </p:cNvSpPr>
          <p:nvPr>
            <p:ph type="body" sz="quarter" idx="11" hasCustomPrompt="1"/>
          </p:nvPr>
        </p:nvSpPr>
        <p:spPr>
          <a:xfrm>
            <a:off x="629586" y="780347"/>
            <a:ext cx="7885763" cy="343603"/>
          </a:xfrm>
        </p:spPr>
        <p:txBody>
          <a:bodyPr>
            <a:noAutofit/>
          </a:bodyPr>
          <a:lstStyle>
            <a:lvl1pPr marL="0" indent="0">
              <a:buNone/>
              <a:defRPr sz="1800">
                <a:latin typeface="+mn-lt"/>
              </a:defRPr>
            </a:lvl1pPr>
          </a:lstStyle>
          <a:p>
            <a:pPr lvl="0"/>
            <a:r>
              <a:rPr lang="en-US"/>
              <a:t>Click to edit subtitle</a:t>
            </a:r>
          </a:p>
        </p:txBody>
      </p:sp>
      <p:sp>
        <p:nvSpPr>
          <p:cNvPr id="4" name="Text Placeholder 3">
            <a:extLst>
              <a:ext uri="{FF2B5EF4-FFF2-40B4-BE49-F238E27FC236}">
                <a16:creationId xmlns:a16="http://schemas.microsoft.com/office/drawing/2014/main" id="{AA0C3BC3-D399-46A7-9FF7-697D048D2436}"/>
              </a:ext>
            </a:extLst>
          </p:cNvPr>
          <p:cNvSpPr>
            <a:spLocks noGrp="1"/>
          </p:cNvSpPr>
          <p:nvPr>
            <p:ph type="body" sz="quarter" idx="12" hasCustomPrompt="1"/>
          </p:nvPr>
        </p:nvSpPr>
        <p:spPr>
          <a:xfrm>
            <a:off x="1398343" y="1530990"/>
            <a:ext cx="2133600" cy="278760"/>
          </a:xfrm>
        </p:spPr>
        <p:txBody>
          <a:bodyPr>
            <a:noAutofit/>
          </a:bodyPr>
          <a:lstStyle>
            <a:lvl1pPr marL="0" indent="0">
              <a:buNone/>
              <a:defRPr sz="1600"/>
            </a:lvl1pPr>
            <a:lvl2pPr marL="342900" indent="0">
              <a:buNone/>
              <a:defRPr/>
            </a:lvl2pPr>
            <a:lvl3pPr marL="685800" indent="0">
              <a:buNone/>
              <a:defRPr/>
            </a:lvl3pPr>
            <a:lvl4pPr marL="1028700" indent="0">
              <a:buNone/>
              <a:defRPr/>
            </a:lvl4pPr>
            <a:lvl5pPr marL="1371600" indent="0">
              <a:buNone/>
              <a:defRPr/>
            </a:lvl5pPr>
          </a:lstStyle>
          <a:p>
            <a:pPr lvl="0"/>
            <a:r>
              <a:rPr lang="en-US"/>
              <a:t>Title</a:t>
            </a:r>
          </a:p>
        </p:txBody>
      </p:sp>
      <p:sp>
        <p:nvSpPr>
          <p:cNvPr id="10" name="Text Placeholder 9">
            <a:extLst>
              <a:ext uri="{FF2B5EF4-FFF2-40B4-BE49-F238E27FC236}">
                <a16:creationId xmlns:a16="http://schemas.microsoft.com/office/drawing/2014/main" id="{50FC31AC-51AF-42AE-945C-0F8CDBB5CF63}"/>
              </a:ext>
            </a:extLst>
          </p:cNvPr>
          <p:cNvSpPr>
            <a:spLocks noGrp="1"/>
          </p:cNvSpPr>
          <p:nvPr>
            <p:ph type="body" sz="quarter" idx="13" hasCustomPrompt="1"/>
          </p:nvPr>
        </p:nvSpPr>
        <p:spPr>
          <a:xfrm>
            <a:off x="1397000" y="1885950"/>
            <a:ext cx="2592388" cy="831850"/>
          </a:xfrm>
        </p:spPr>
        <p:txBody>
          <a:bodyPr>
            <a:normAutofit/>
          </a:bodyPr>
          <a:lstStyle>
            <a:lvl1pPr marL="0" indent="0">
              <a:buNone/>
              <a:defRPr sz="1200">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a:t>This is sample text. Try to keep this text box down to five or six lines of text in paragraph or list format. </a:t>
            </a:r>
          </a:p>
        </p:txBody>
      </p:sp>
      <p:sp>
        <p:nvSpPr>
          <p:cNvPr id="21" name="Text Placeholder 3">
            <a:extLst>
              <a:ext uri="{FF2B5EF4-FFF2-40B4-BE49-F238E27FC236}">
                <a16:creationId xmlns:a16="http://schemas.microsoft.com/office/drawing/2014/main" id="{5D3E7CC4-3EA0-462F-B315-CC2312CE051B}"/>
              </a:ext>
            </a:extLst>
          </p:cNvPr>
          <p:cNvSpPr>
            <a:spLocks noGrp="1"/>
          </p:cNvSpPr>
          <p:nvPr>
            <p:ph type="body" sz="quarter" idx="14" hasCustomPrompt="1"/>
          </p:nvPr>
        </p:nvSpPr>
        <p:spPr>
          <a:xfrm>
            <a:off x="5585347" y="1607190"/>
            <a:ext cx="2133600" cy="278760"/>
          </a:xfrm>
        </p:spPr>
        <p:txBody>
          <a:bodyPr>
            <a:noAutofit/>
          </a:bodyPr>
          <a:lstStyle>
            <a:lvl1pPr marL="0" indent="0">
              <a:buNone/>
              <a:defRPr sz="1600"/>
            </a:lvl1pPr>
            <a:lvl2pPr marL="342900" indent="0">
              <a:buNone/>
              <a:defRPr/>
            </a:lvl2pPr>
            <a:lvl3pPr marL="685800" indent="0">
              <a:buNone/>
              <a:defRPr/>
            </a:lvl3pPr>
            <a:lvl4pPr marL="1028700" indent="0">
              <a:buNone/>
              <a:defRPr/>
            </a:lvl4pPr>
            <a:lvl5pPr marL="1371600" indent="0">
              <a:buNone/>
              <a:defRPr/>
            </a:lvl5pPr>
          </a:lstStyle>
          <a:p>
            <a:pPr lvl="0"/>
            <a:r>
              <a:rPr lang="en-US"/>
              <a:t>Title</a:t>
            </a:r>
          </a:p>
        </p:txBody>
      </p:sp>
      <p:sp>
        <p:nvSpPr>
          <p:cNvPr id="22" name="Text Placeholder 9">
            <a:extLst>
              <a:ext uri="{FF2B5EF4-FFF2-40B4-BE49-F238E27FC236}">
                <a16:creationId xmlns:a16="http://schemas.microsoft.com/office/drawing/2014/main" id="{AA1D443B-9545-4455-A297-9465428E4A0B}"/>
              </a:ext>
            </a:extLst>
          </p:cNvPr>
          <p:cNvSpPr>
            <a:spLocks noGrp="1"/>
          </p:cNvSpPr>
          <p:nvPr>
            <p:ph type="body" sz="quarter" idx="15" hasCustomPrompt="1"/>
          </p:nvPr>
        </p:nvSpPr>
        <p:spPr>
          <a:xfrm>
            <a:off x="5584004" y="1962150"/>
            <a:ext cx="2592388" cy="831850"/>
          </a:xfrm>
        </p:spPr>
        <p:txBody>
          <a:bodyPr>
            <a:normAutofit/>
          </a:bodyPr>
          <a:lstStyle>
            <a:lvl1pPr marL="0" indent="0">
              <a:buNone/>
              <a:defRPr sz="1200">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a:t>This is sample text. Try to keep this text box down to five or six lines of text in paragraph or list format. </a:t>
            </a:r>
          </a:p>
        </p:txBody>
      </p:sp>
      <p:sp>
        <p:nvSpPr>
          <p:cNvPr id="23" name="Text Placeholder 3">
            <a:extLst>
              <a:ext uri="{FF2B5EF4-FFF2-40B4-BE49-F238E27FC236}">
                <a16:creationId xmlns:a16="http://schemas.microsoft.com/office/drawing/2014/main" id="{7908A36D-4FE4-4CF9-9FC1-831CA4964484}"/>
              </a:ext>
            </a:extLst>
          </p:cNvPr>
          <p:cNvSpPr>
            <a:spLocks noGrp="1"/>
          </p:cNvSpPr>
          <p:nvPr>
            <p:ph type="body" sz="quarter" idx="16" hasCustomPrompt="1"/>
          </p:nvPr>
        </p:nvSpPr>
        <p:spPr>
          <a:xfrm>
            <a:off x="1398343" y="3328895"/>
            <a:ext cx="2133600" cy="278760"/>
          </a:xfrm>
        </p:spPr>
        <p:txBody>
          <a:bodyPr>
            <a:noAutofit/>
          </a:bodyPr>
          <a:lstStyle>
            <a:lvl1pPr marL="0" indent="0">
              <a:buNone/>
              <a:defRPr sz="1600"/>
            </a:lvl1pPr>
            <a:lvl2pPr marL="342900" indent="0">
              <a:buNone/>
              <a:defRPr/>
            </a:lvl2pPr>
            <a:lvl3pPr marL="685800" indent="0">
              <a:buNone/>
              <a:defRPr/>
            </a:lvl3pPr>
            <a:lvl4pPr marL="1028700" indent="0">
              <a:buNone/>
              <a:defRPr/>
            </a:lvl4pPr>
            <a:lvl5pPr marL="1371600" indent="0">
              <a:buNone/>
              <a:defRPr/>
            </a:lvl5pPr>
          </a:lstStyle>
          <a:p>
            <a:pPr lvl="0"/>
            <a:r>
              <a:rPr lang="en-US"/>
              <a:t>Title</a:t>
            </a:r>
          </a:p>
        </p:txBody>
      </p:sp>
      <p:sp>
        <p:nvSpPr>
          <p:cNvPr id="24" name="Text Placeholder 9">
            <a:extLst>
              <a:ext uri="{FF2B5EF4-FFF2-40B4-BE49-F238E27FC236}">
                <a16:creationId xmlns:a16="http://schemas.microsoft.com/office/drawing/2014/main" id="{12CE2E70-DE47-4819-A481-F3A9C2A89FC7}"/>
              </a:ext>
            </a:extLst>
          </p:cNvPr>
          <p:cNvSpPr>
            <a:spLocks noGrp="1"/>
          </p:cNvSpPr>
          <p:nvPr>
            <p:ph type="body" sz="quarter" idx="17" hasCustomPrompt="1"/>
          </p:nvPr>
        </p:nvSpPr>
        <p:spPr>
          <a:xfrm>
            <a:off x="1397000" y="3683855"/>
            <a:ext cx="2592388" cy="831850"/>
          </a:xfrm>
        </p:spPr>
        <p:txBody>
          <a:bodyPr>
            <a:normAutofit/>
          </a:bodyPr>
          <a:lstStyle>
            <a:lvl1pPr marL="0" indent="0">
              <a:buNone/>
              <a:defRPr sz="1200">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a:t>This is sample text. Try to keep this text box down to five or six lines of text in paragraph or list format. </a:t>
            </a:r>
          </a:p>
        </p:txBody>
      </p:sp>
      <p:sp>
        <p:nvSpPr>
          <p:cNvPr id="27" name="Text Placeholder 3">
            <a:extLst>
              <a:ext uri="{FF2B5EF4-FFF2-40B4-BE49-F238E27FC236}">
                <a16:creationId xmlns:a16="http://schemas.microsoft.com/office/drawing/2014/main" id="{A0455F1E-6C78-4EE5-B4A0-31D45C791353}"/>
              </a:ext>
            </a:extLst>
          </p:cNvPr>
          <p:cNvSpPr>
            <a:spLocks noGrp="1"/>
          </p:cNvSpPr>
          <p:nvPr>
            <p:ph type="body" sz="quarter" idx="18" hasCustomPrompt="1"/>
          </p:nvPr>
        </p:nvSpPr>
        <p:spPr>
          <a:xfrm>
            <a:off x="5585347" y="3327977"/>
            <a:ext cx="2133600" cy="278760"/>
          </a:xfrm>
        </p:spPr>
        <p:txBody>
          <a:bodyPr>
            <a:noAutofit/>
          </a:bodyPr>
          <a:lstStyle>
            <a:lvl1pPr marL="0" indent="0">
              <a:buNone/>
              <a:defRPr sz="1600"/>
            </a:lvl1pPr>
            <a:lvl2pPr marL="342900" indent="0">
              <a:buNone/>
              <a:defRPr/>
            </a:lvl2pPr>
            <a:lvl3pPr marL="685800" indent="0">
              <a:buNone/>
              <a:defRPr/>
            </a:lvl3pPr>
            <a:lvl4pPr marL="1028700" indent="0">
              <a:buNone/>
              <a:defRPr/>
            </a:lvl4pPr>
            <a:lvl5pPr marL="1371600" indent="0">
              <a:buNone/>
              <a:defRPr/>
            </a:lvl5pPr>
          </a:lstStyle>
          <a:p>
            <a:pPr lvl="0"/>
            <a:r>
              <a:rPr lang="en-US"/>
              <a:t>Title</a:t>
            </a:r>
          </a:p>
        </p:txBody>
      </p:sp>
      <p:sp>
        <p:nvSpPr>
          <p:cNvPr id="28" name="Text Placeholder 9">
            <a:extLst>
              <a:ext uri="{FF2B5EF4-FFF2-40B4-BE49-F238E27FC236}">
                <a16:creationId xmlns:a16="http://schemas.microsoft.com/office/drawing/2014/main" id="{DB9B6993-ADC0-41C8-A42F-7F96F65FC57D}"/>
              </a:ext>
            </a:extLst>
          </p:cNvPr>
          <p:cNvSpPr>
            <a:spLocks noGrp="1"/>
          </p:cNvSpPr>
          <p:nvPr>
            <p:ph type="body" sz="quarter" idx="19" hasCustomPrompt="1"/>
          </p:nvPr>
        </p:nvSpPr>
        <p:spPr>
          <a:xfrm>
            <a:off x="5584004" y="3682937"/>
            <a:ext cx="2592388" cy="831850"/>
          </a:xfrm>
        </p:spPr>
        <p:txBody>
          <a:bodyPr>
            <a:normAutofit/>
          </a:bodyPr>
          <a:lstStyle>
            <a:lvl1pPr marL="0" indent="0">
              <a:buNone/>
              <a:defRPr sz="1200">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a:t>This is sample text. Try to keep this text box down to five or six lines of text in paragraph or list format. </a:t>
            </a:r>
          </a:p>
        </p:txBody>
      </p:sp>
    </p:spTree>
    <p:extLst>
      <p:ext uri="{BB962C8B-B14F-4D97-AF65-F5344CB8AC3E}">
        <p14:creationId xmlns:p14="http://schemas.microsoft.com/office/powerpoint/2010/main" val="3934842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70CC47-1602-4245-A854-1E030905A55D}"/>
              </a:ext>
            </a:extLst>
          </p:cNvPr>
          <p:cNvSpPr/>
          <p:nvPr userDrawn="1"/>
        </p:nvSpPr>
        <p:spPr>
          <a:xfrm>
            <a:off x="0" y="3177754"/>
            <a:ext cx="4824285" cy="10647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7"/>
          <p:cNvSpPr>
            <a:spLocks noGrp="1"/>
          </p:cNvSpPr>
          <p:nvPr>
            <p:ph type="pic" sz="quarter" idx="10" hasCustomPrompt="1"/>
          </p:nvPr>
        </p:nvSpPr>
        <p:spPr>
          <a:xfrm>
            <a:off x="0" y="-1"/>
            <a:ext cx="9144000" cy="3333751"/>
          </a:xfrm>
          <a:prstGeom prst="rect">
            <a:avLst/>
          </a:prstGeom>
          <a:solidFill>
            <a:schemeClr val="tx2">
              <a:lumMod val="10000"/>
              <a:lumOff val="90000"/>
            </a:schemeClr>
          </a:solidFill>
          <a:ln w="19050">
            <a:noFill/>
          </a:ln>
        </p:spPr>
        <p:txBody>
          <a:bodyPr tIns="0" bIns="182880" anchor="b"/>
          <a:lstStyle>
            <a:lvl1pPr algn="ctr">
              <a:buNone/>
              <a:defRPr sz="1050" baseline="0">
                <a:solidFill>
                  <a:schemeClr val="tx1">
                    <a:lumMod val="75000"/>
                    <a:lumOff val="25000"/>
                  </a:schemeClr>
                </a:solidFill>
              </a:defRPr>
            </a:lvl1pPr>
          </a:lstStyle>
          <a:p>
            <a:r>
              <a:rPr lang="en-US"/>
              <a:t>Click Icon To Add Image</a:t>
            </a:r>
          </a:p>
        </p:txBody>
      </p:sp>
      <p:sp>
        <p:nvSpPr>
          <p:cNvPr id="3" name="TextBox 2">
            <a:extLst>
              <a:ext uri="{FF2B5EF4-FFF2-40B4-BE49-F238E27FC236}">
                <a16:creationId xmlns:a16="http://schemas.microsoft.com/office/drawing/2014/main" id="{BBA809FE-71F6-49DD-85A3-5FEA7FBEBF53}"/>
              </a:ext>
            </a:extLst>
          </p:cNvPr>
          <p:cNvSpPr txBox="1"/>
          <p:nvPr userDrawn="1"/>
        </p:nvSpPr>
        <p:spPr>
          <a:xfrm>
            <a:off x="219817" y="3538764"/>
            <a:ext cx="5125387" cy="646331"/>
          </a:xfrm>
          <a:prstGeom prst="rect">
            <a:avLst/>
          </a:prstGeom>
          <a:noFill/>
        </p:spPr>
        <p:txBody>
          <a:bodyPr wrap="square" rtlCol="0">
            <a:spAutoFit/>
          </a:bodyPr>
          <a:lstStyle/>
          <a:p>
            <a:r>
              <a:rPr lang="en-US" sz="3600">
                <a:solidFill>
                  <a:schemeClr val="bg1"/>
                </a:solidFill>
                <a:latin typeface="+mj-lt"/>
              </a:rPr>
              <a:t>KEEP IN TOUCH!</a:t>
            </a:r>
          </a:p>
        </p:txBody>
      </p:sp>
      <p:grpSp>
        <p:nvGrpSpPr>
          <p:cNvPr id="15" name="Group 14">
            <a:extLst>
              <a:ext uri="{FF2B5EF4-FFF2-40B4-BE49-F238E27FC236}">
                <a16:creationId xmlns:a16="http://schemas.microsoft.com/office/drawing/2014/main" id="{7E405D9D-44AB-4C41-8436-7A8B4661C747}"/>
              </a:ext>
            </a:extLst>
          </p:cNvPr>
          <p:cNvGrpSpPr/>
          <p:nvPr userDrawn="1"/>
        </p:nvGrpSpPr>
        <p:grpSpPr>
          <a:xfrm>
            <a:off x="1297549" y="4297493"/>
            <a:ext cx="1240436" cy="800500"/>
            <a:chOff x="224129" y="4535253"/>
            <a:chExt cx="1240436" cy="800500"/>
          </a:xfrm>
        </p:grpSpPr>
        <p:sp>
          <p:nvSpPr>
            <p:cNvPr id="10" name="Graphic 7" descr="Marker with solid fill">
              <a:extLst>
                <a:ext uri="{FF2B5EF4-FFF2-40B4-BE49-F238E27FC236}">
                  <a16:creationId xmlns:a16="http://schemas.microsoft.com/office/drawing/2014/main" id="{B588123B-33B7-4937-B9B5-2577AC5C7F48}"/>
                </a:ext>
              </a:extLst>
            </p:cNvPr>
            <p:cNvSpPr/>
            <p:nvPr/>
          </p:nvSpPr>
          <p:spPr>
            <a:xfrm>
              <a:off x="689106" y="4535253"/>
              <a:ext cx="225294" cy="327876"/>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tx2"/>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EE1900DA-9323-44BA-AAD2-E244CA93ED37}"/>
                </a:ext>
              </a:extLst>
            </p:cNvPr>
            <p:cNvSpPr txBox="1"/>
            <p:nvPr userDrawn="1"/>
          </p:nvSpPr>
          <p:spPr>
            <a:xfrm>
              <a:off x="304800" y="4863129"/>
              <a:ext cx="1008713" cy="276999"/>
            </a:xfrm>
            <a:prstGeom prst="rect">
              <a:avLst/>
            </a:prstGeom>
            <a:noFill/>
          </p:spPr>
          <p:txBody>
            <a:bodyPr wrap="square" rtlCol="0">
              <a:spAutoFit/>
            </a:bodyPr>
            <a:lstStyle/>
            <a:p>
              <a:pPr algn="ctr"/>
              <a:r>
                <a:rPr lang="en-US" sz="1200">
                  <a:solidFill>
                    <a:schemeClr val="tx2"/>
                  </a:solidFill>
                  <a:latin typeface="+mj-lt"/>
                </a:rPr>
                <a:t>VISIT</a:t>
              </a:r>
              <a:endParaRPr lang="en-US" sz="1400">
                <a:solidFill>
                  <a:schemeClr val="tx2"/>
                </a:solidFill>
                <a:latin typeface="+mj-lt"/>
              </a:endParaRPr>
            </a:p>
          </p:txBody>
        </p:sp>
        <p:sp>
          <p:nvSpPr>
            <p:cNvPr id="12" name="TextBox 11">
              <a:extLst>
                <a:ext uri="{FF2B5EF4-FFF2-40B4-BE49-F238E27FC236}">
                  <a16:creationId xmlns:a16="http://schemas.microsoft.com/office/drawing/2014/main" id="{5714203D-62D1-46E5-AC8F-82432833095C}"/>
                </a:ext>
              </a:extLst>
            </p:cNvPr>
            <p:cNvSpPr txBox="1"/>
            <p:nvPr userDrawn="1"/>
          </p:nvSpPr>
          <p:spPr>
            <a:xfrm>
              <a:off x="224129" y="5058754"/>
              <a:ext cx="1240436" cy="276999"/>
            </a:xfrm>
            <a:prstGeom prst="rect">
              <a:avLst/>
            </a:prstGeom>
            <a:noFill/>
          </p:spPr>
          <p:txBody>
            <a:bodyPr wrap="square" rtlCol="0">
              <a:spAutoFit/>
            </a:bodyPr>
            <a:lstStyle/>
            <a:p>
              <a:r>
                <a:rPr lang="en-US" sz="1200">
                  <a:solidFill>
                    <a:schemeClr val="tx2"/>
                  </a:solidFill>
                </a:rPr>
                <a:t>223 W. Jackson</a:t>
              </a:r>
            </a:p>
          </p:txBody>
        </p:sp>
      </p:grpSp>
      <p:grpSp>
        <p:nvGrpSpPr>
          <p:cNvPr id="18" name="Group 17">
            <a:extLst>
              <a:ext uri="{FF2B5EF4-FFF2-40B4-BE49-F238E27FC236}">
                <a16:creationId xmlns:a16="http://schemas.microsoft.com/office/drawing/2014/main" id="{E455FBE8-B170-464C-8CBE-D11717548841}"/>
              </a:ext>
            </a:extLst>
          </p:cNvPr>
          <p:cNvGrpSpPr/>
          <p:nvPr userDrawn="1"/>
        </p:nvGrpSpPr>
        <p:grpSpPr>
          <a:xfrm>
            <a:off x="59467" y="4270156"/>
            <a:ext cx="1240436" cy="834494"/>
            <a:chOff x="4009614" y="3852907"/>
            <a:chExt cx="1240436" cy="764244"/>
          </a:xfrm>
        </p:grpSpPr>
        <p:pic>
          <p:nvPicPr>
            <p:cNvPr id="5" name="Graphic 4" descr="Receiver with solid fill">
              <a:extLst>
                <a:ext uri="{FF2B5EF4-FFF2-40B4-BE49-F238E27FC236}">
                  <a16:creationId xmlns:a16="http://schemas.microsoft.com/office/drawing/2014/main" id="{9C3DFB1B-F40D-43E6-8EAD-232403EA2B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34264" y="3852907"/>
              <a:ext cx="349385" cy="349385"/>
            </a:xfrm>
            <a:prstGeom prst="rect">
              <a:avLst/>
            </a:prstGeom>
          </p:spPr>
        </p:pic>
        <p:sp>
          <p:nvSpPr>
            <p:cNvPr id="13" name="TextBox 12">
              <a:extLst>
                <a:ext uri="{FF2B5EF4-FFF2-40B4-BE49-F238E27FC236}">
                  <a16:creationId xmlns:a16="http://schemas.microsoft.com/office/drawing/2014/main" id="{5F0B7685-8B24-480E-A758-BD910799E84F}"/>
                </a:ext>
              </a:extLst>
            </p:cNvPr>
            <p:cNvSpPr txBox="1"/>
            <p:nvPr userDrawn="1"/>
          </p:nvSpPr>
          <p:spPr>
            <a:xfrm>
              <a:off x="4074220" y="4202292"/>
              <a:ext cx="1008713" cy="253680"/>
            </a:xfrm>
            <a:prstGeom prst="rect">
              <a:avLst/>
            </a:prstGeom>
            <a:noFill/>
          </p:spPr>
          <p:txBody>
            <a:bodyPr wrap="square" rtlCol="0">
              <a:spAutoFit/>
            </a:bodyPr>
            <a:lstStyle/>
            <a:p>
              <a:pPr algn="ctr"/>
              <a:r>
                <a:rPr lang="en-US" sz="1200">
                  <a:solidFill>
                    <a:schemeClr val="tx2"/>
                  </a:solidFill>
                  <a:latin typeface="+mj-lt"/>
                </a:rPr>
                <a:t>CALL</a:t>
              </a:r>
            </a:p>
          </p:txBody>
        </p:sp>
        <p:sp>
          <p:nvSpPr>
            <p:cNvPr id="16" name="TextBox 15">
              <a:extLst>
                <a:ext uri="{FF2B5EF4-FFF2-40B4-BE49-F238E27FC236}">
                  <a16:creationId xmlns:a16="http://schemas.microsoft.com/office/drawing/2014/main" id="{27A8EB8C-FF7E-45FC-8BF6-855829607CD4}"/>
                </a:ext>
              </a:extLst>
            </p:cNvPr>
            <p:cNvSpPr txBox="1"/>
            <p:nvPr userDrawn="1"/>
          </p:nvSpPr>
          <p:spPr>
            <a:xfrm>
              <a:off x="4009614" y="4363471"/>
              <a:ext cx="1240436" cy="253680"/>
            </a:xfrm>
            <a:prstGeom prst="rect">
              <a:avLst/>
            </a:prstGeom>
            <a:noFill/>
          </p:spPr>
          <p:txBody>
            <a:bodyPr wrap="square" rtlCol="0">
              <a:spAutoFit/>
            </a:bodyPr>
            <a:lstStyle/>
            <a:p>
              <a:r>
                <a:rPr lang="en-US" sz="1200">
                  <a:solidFill>
                    <a:schemeClr val="tx2"/>
                  </a:solidFill>
                </a:rPr>
                <a:t>312-429-5945</a:t>
              </a:r>
            </a:p>
          </p:txBody>
        </p:sp>
      </p:grpSp>
      <p:grpSp>
        <p:nvGrpSpPr>
          <p:cNvPr id="26" name="Group 25">
            <a:extLst>
              <a:ext uri="{FF2B5EF4-FFF2-40B4-BE49-F238E27FC236}">
                <a16:creationId xmlns:a16="http://schemas.microsoft.com/office/drawing/2014/main" id="{2342800A-F47D-4D63-91D3-DC4A34FE5093}"/>
              </a:ext>
            </a:extLst>
          </p:cNvPr>
          <p:cNvGrpSpPr/>
          <p:nvPr userDrawn="1"/>
        </p:nvGrpSpPr>
        <p:grpSpPr>
          <a:xfrm>
            <a:off x="2318741" y="4307031"/>
            <a:ext cx="2505544" cy="797619"/>
            <a:chOff x="4993752" y="3890273"/>
            <a:chExt cx="2505544" cy="797619"/>
          </a:xfrm>
        </p:grpSpPr>
        <p:sp>
          <p:nvSpPr>
            <p:cNvPr id="14" name="TextBox 13">
              <a:extLst>
                <a:ext uri="{FF2B5EF4-FFF2-40B4-BE49-F238E27FC236}">
                  <a16:creationId xmlns:a16="http://schemas.microsoft.com/office/drawing/2014/main" id="{814F7363-58EF-4F59-8F2E-BDB9F84E4016}"/>
                </a:ext>
              </a:extLst>
            </p:cNvPr>
            <p:cNvSpPr txBox="1"/>
            <p:nvPr userDrawn="1"/>
          </p:nvSpPr>
          <p:spPr>
            <a:xfrm>
              <a:off x="5742167" y="4234899"/>
              <a:ext cx="1008713" cy="276999"/>
            </a:xfrm>
            <a:prstGeom prst="rect">
              <a:avLst/>
            </a:prstGeom>
            <a:noFill/>
          </p:spPr>
          <p:txBody>
            <a:bodyPr wrap="square" rtlCol="0">
              <a:spAutoFit/>
            </a:bodyPr>
            <a:lstStyle/>
            <a:p>
              <a:pPr algn="ctr"/>
              <a:r>
                <a:rPr lang="en-US" sz="1200">
                  <a:solidFill>
                    <a:schemeClr val="tx2"/>
                  </a:solidFill>
                  <a:latin typeface="+mj-lt"/>
                </a:rPr>
                <a:t>WEBSITE</a:t>
              </a:r>
              <a:endParaRPr lang="en-US" sz="1400">
                <a:solidFill>
                  <a:schemeClr val="tx2"/>
                </a:solidFill>
                <a:latin typeface="+mj-lt"/>
              </a:endParaRPr>
            </a:p>
          </p:txBody>
        </p:sp>
        <p:sp>
          <p:nvSpPr>
            <p:cNvPr id="17" name="TextBox 16">
              <a:extLst>
                <a:ext uri="{FF2B5EF4-FFF2-40B4-BE49-F238E27FC236}">
                  <a16:creationId xmlns:a16="http://schemas.microsoft.com/office/drawing/2014/main" id="{1FB54D12-4201-4B44-BD7C-2D984D679AAA}"/>
                </a:ext>
              </a:extLst>
            </p:cNvPr>
            <p:cNvSpPr txBox="1"/>
            <p:nvPr userDrawn="1"/>
          </p:nvSpPr>
          <p:spPr>
            <a:xfrm>
              <a:off x="4993752" y="4410893"/>
              <a:ext cx="2505544" cy="276999"/>
            </a:xfrm>
            <a:prstGeom prst="rect">
              <a:avLst/>
            </a:prstGeom>
            <a:noFill/>
          </p:spPr>
          <p:txBody>
            <a:bodyPr wrap="square" rtlCol="0">
              <a:spAutoFit/>
            </a:bodyPr>
            <a:lstStyle/>
            <a:p>
              <a:pPr algn="ctr"/>
              <a:r>
                <a:rPr lang="en-US" sz="1200">
                  <a:solidFill>
                    <a:schemeClr val="tx2"/>
                  </a:solidFill>
                  <a:latin typeface="+mn-lt"/>
                </a:rPr>
                <a:t>www.thejourney-forward.org</a:t>
              </a:r>
            </a:p>
          </p:txBody>
        </p:sp>
        <p:sp>
          <p:nvSpPr>
            <p:cNvPr id="19" name="Freeform 71">
              <a:extLst>
                <a:ext uri="{FF2B5EF4-FFF2-40B4-BE49-F238E27FC236}">
                  <a16:creationId xmlns:a16="http://schemas.microsoft.com/office/drawing/2014/main" id="{33A18B56-888C-46B8-A9D9-625CB7EA69BE}"/>
                </a:ext>
              </a:extLst>
            </p:cNvPr>
            <p:cNvSpPr>
              <a:spLocks noEditPoints="1"/>
            </p:cNvSpPr>
            <p:nvPr userDrawn="1"/>
          </p:nvSpPr>
          <p:spPr bwMode="auto">
            <a:xfrm>
              <a:off x="6090790" y="3890273"/>
              <a:ext cx="311465" cy="287245"/>
            </a:xfrm>
            <a:custGeom>
              <a:avLst/>
              <a:gdLst>
                <a:gd name="T0" fmla="*/ 2507 w 3597"/>
                <a:gd name="T1" fmla="*/ 3155 h 3608"/>
                <a:gd name="T2" fmla="*/ 2577 w 3597"/>
                <a:gd name="T3" fmla="*/ 2892 h 3608"/>
                <a:gd name="T4" fmla="*/ 1009 w 3597"/>
                <a:gd name="T5" fmla="*/ 3109 h 3608"/>
                <a:gd name="T6" fmla="*/ 1020 w 3597"/>
                <a:gd name="T7" fmla="*/ 2892 h 3608"/>
                <a:gd name="T8" fmla="*/ 2108 w 3597"/>
                <a:gd name="T9" fmla="*/ 3156 h 3608"/>
                <a:gd name="T10" fmla="*/ 2326 w 3597"/>
                <a:gd name="T11" fmla="*/ 2773 h 3608"/>
                <a:gd name="T12" fmla="*/ 1560 w 3597"/>
                <a:gd name="T13" fmla="*/ 2697 h 3608"/>
                <a:gd name="T14" fmla="*/ 1371 w 3597"/>
                <a:gd name="T15" fmla="*/ 2987 h 3608"/>
                <a:gd name="T16" fmla="*/ 1616 w 3597"/>
                <a:gd name="T17" fmla="*/ 3270 h 3608"/>
                <a:gd name="T18" fmla="*/ 2732 w 3597"/>
                <a:gd name="T19" fmla="*/ 2299 h 3608"/>
                <a:gd name="T20" fmla="*/ 2870 w 3597"/>
                <a:gd name="T21" fmla="*/ 2766 h 3608"/>
                <a:gd name="T22" fmla="*/ 3193 w 3597"/>
                <a:gd name="T23" fmla="*/ 2416 h 3608"/>
                <a:gd name="T24" fmla="*/ 2764 w 3597"/>
                <a:gd name="T25" fmla="*/ 1943 h 3608"/>
                <a:gd name="T26" fmla="*/ 2316 w 3597"/>
                <a:gd name="T27" fmla="*/ 2486 h 3608"/>
                <a:gd name="T28" fmla="*/ 2487 w 3597"/>
                <a:gd name="T29" fmla="*/ 1943 h 3608"/>
                <a:gd name="T30" fmla="*/ 1165 w 3597"/>
                <a:gd name="T31" fmla="*/ 2408 h 3608"/>
                <a:gd name="T32" fmla="*/ 1660 w 3597"/>
                <a:gd name="T33" fmla="*/ 2415 h 3608"/>
                <a:gd name="T34" fmla="*/ 338 w 3597"/>
                <a:gd name="T35" fmla="*/ 2234 h 3608"/>
                <a:gd name="T36" fmla="*/ 601 w 3597"/>
                <a:gd name="T37" fmla="*/ 2744 h 3608"/>
                <a:gd name="T38" fmla="*/ 908 w 3597"/>
                <a:gd name="T39" fmla="*/ 2525 h 3608"/>
                <a:gd name="T40" fmla="*/ 283 w 3597"/>
                <a:gd name="T41" fmla="*/ 1943 h 3608"/>
                <a:gd name="T42" fmla="*/ 1937 w 3597"/>
                <a:gd name="T43" fmla="*/ 1193 h 3608"/>
                <a:gd name="T44" fmla="*/ 2432 w 3597"/>
                <a:gd name="T45" fmla="*/ 1200 h 3608"/>
                <a:gd name="T46" fmla="*/ 1117 w 3597"/>
                <a:gd name="T47" fmla="*/ 1545 h 3608"/>
                <a:gd name="T48" fmla="*/ 1373 w 3597"/>
                <a:gd name="T49" fmla="*/ 1147 h 3608"/>
                <a:gd name="T50" fmla="*/ 2734 w 3597"/>
                <a:gd name="T51" fmla="*/ 935 h 3608"/>
                <a:gd name="T52" fmla="*/ 2758 w 3597"/>
                <a:gd name="T53" fmla="*/ 1545 h 3608"/>
                <a:gd name="T54" fmla="*/ 3229 w 3597"/>
                <a:gd name="T55" fmla="*/ 1281 h 3608"/>
                <a:gd name="T56" fmla="*/ 2935 w 3597"/>
                <a:gd name="T57" fmla="*/ 790 h 3608"/>
                <a:gd name="T58" fmla="*/ 404 w 3597"/>
                <a:gd name="T59" fmla="*/ 1192 h 3608"/>
                <a:gd name="T60" fmla="*/ 833 w 3597"/>
                <a:gd name="T61" fmla="*/ 1665 h 3608"/>
                <a:gd name="T62" fmla="*/ 934 w 3597"/>
                <a:gd name="T63" fmla="*/ 976 h 3608"/>
                <a:gd name="T64" fmla="*/ 2468 w 3597"/>
                <a:gd name="T65" fmla="*/ 485 h 3608"/>
                <a:gd name="T66" fmla="*/ 2739 w 3597"/>
                <a:gd name="T67" fmla="*/ 605 h 3608"/>
                <a:gd name="T68" fmla="*/ 1090 w 3597"/>
                <a:gd name="T69" fmla="*/ 453 h 3608"/>
                <a:gd name="T70" fmla="*/ 1020 w 3597"/>
                <a:gd name="T71" fmla="*/ 716 h 3608"/>
                <a:gd name="T72" fmla="*/ 1937 w 3597"/>
                <a:gd name="T73" fmla="*/ 924 h 3608"/>
                <a:gd name="T74" fmla="*/ 2262 w 3597"/>
                <a:gd name="T75" fmla="*/ 689 h 3608"/>
                <a:gd name="T76" fmla="*/ 2024 w 3597"/>
                <a:gd name="T77" fmla="*/ 370 h 3608"/>
                <a:gd name="T78" fmla="*/ 1530 w 3597"/>
                <a:gd name="T79" fmla="*/ 408 h 3608"/>
                <a:gd name="T80" fmla="*/ 1301 w 3597"/>
                <a:gd name="T81" fmla="*/ 760 h 3608"/>
                <a:gd name="T82" fmla="*/ 1660 w 3597"/>
                <a:gd name="T83" fmla="*/ 312 h 3608"/>
                <a:gd name="T84" fmla="*/ 2326 w 3597"/>
                <a:gd name="T85" fmla="*/ 80 h 3608"/>
                <a:gd name="T86" fmla="*/ 2877 w 3597"/>
                <a:gd name="T87" fmla="*/ 361 h 3608"/>
                <a:gd name="T88" fmla="*/ 3296 w 3597"/>
                <a:gd name="T89" fmla="*/ 807 h 3608"/>
                <a:gd name="T90" fmla="*/ 3546 w 3597"/>
                <a:gd name="T91" fmla="*/ 1377 h 3608"/>
                <a:gd name="T92" fmla="*/ 3584 w 3597"/>
                <a:gd name="T93" fmla="*/ 2022 h 3608"/>
                <a:gd name="T94" fmla="*/ 3401 w 3597"/>
                <a:gd name="T95" fmla="*/ 2623 h 3608"/>
                <a:gd name="T96" fmla="*/ 3033 w 3597"/>
                <a:gd name="T97" fmla="*/ 3115 h 3608"/>
                <a:gd name="T98" fmla="*/ 2521 w 3597"/>
                <a:gd name="T99" fmla="*/ 3456 h 3608"/>
                <a:gd name="T100" fmla="*/ 1908 w 3597"/>
                <a:gd name="T101" fmla="*/ 3605 h 3608"/>
                <a:gd name="T102" fmla="*/ 1271 w 3597"/>
                <a:gd name="T103" fmla="*/ 3528 h 3608"/>
                <a:gd name="T104" fmla="*/ 720 w 3597"/>
                <a:gd name="T105" fmla="*/ 3247 h 3608"/>
                <a:gd name="T106" fmla="*/ 301 w 3597"/>
                <a:gd name="T107" fmla="*/ 2801 h 3608"/>
                <a:gd name="T108" fmla="*/ 51 w 3597"/>
                <a:gd name="T109" fmla="*/ 2231 h 3608"/>
                <a:gd name="T110" fmla="*/ 13 w 3597"/>
                <a:gd name="T111" fmla="*/ 1586 h 3608"/>
                <a:gd name="T112" fmla="*/ 196 w 3597"/>
                <a:gd name="T113" fmla="*/ 985 h 3608"/>
                <a:gd name="T114" fmla="*/ 564 w 3597"/>
                <a:gd name="T115" fmla="*/ 493 h 3608"/>
                <a:gd name="T116" fmla="*/ 1076 w 3597"/>
                <a:gd name="T117" fmla="*/ 152 h 3608"/>
                <a:gd name="T118" fmla="*/ 1690 w 3597"/>
                <a:gd name="T119" fmla="*/ 3 h 3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7" h="3608">
                  <a:moveTo>
                    <a:pt x="2577" y="2892"/>
                  </a:moveTo>
                  <a:lnTo>
                    <a:pt x="2544" y="2969"/>
                  </a:lnTo>
                  <a:lnTo>
                    <a:pt x="2509" y="3044"/>
                  </a:lnTo>
                  <a:lnTo>
                    <a:pt x="2468" y="3123"/>
                  </a:lnTo>
                  <a:lnTo>
                    <a:pt x="2423" y="3196"/>
                  </a:lnTo>
                  <a:lnTo>
                    <a:pt x="2507" y="3155"/>
                  </a:lnTo>
                  <a:lnTo>
                    <a:pt x="2588" y="3109"/>
                  </a:lnTo>
                  <a:lnTo>
                    <a:pt x="2665" y="3058"/>
                  </a:lnTo>
                  <a:lnTo>
                    <a:pt x="2739" y="3003"/>
                  </a:lnTo>
                  <a:lnTo>
                    <a:pt x="2687" y="2964"/>
                  </a:lnTo>
                  <a:lnTo>
                    <a:pt x="2632" y="2927"/>
                  </a:lnTo>
                  <a:lnTo>
                    <a:pt x="2577" y="2892"/>
                  </a:lnTo>
                  <a:close/>
                  <a:moveTo>
                    <a:pt x="1020" y="2892"/>
                  </a:moveTo>
                  <a:lnTo>
                    <a:pt x="965" y="2927"/>
                  </a:lnTo>
                  <a:lnTo>
                    <a:pt x="910" y="2964"/>
                  </a:lnTo>
                  <a:lnTo>
                    <a:pt x="858" y="3003"/>
                  </a:lnTo>
                  <a:lnTo>
                    <a:pt x="932" y="3058"/>
                  </a:lnTo>
                  <a:lnTo>
                    <a:pt x="1009" y="3109"/>
                  </a:lnTo>
                  <a:lnTo>
                    <a:pt x="1090" y="3155"/>
                  </a:lnTo>
                  <a:lnTo>
                    <a:pt x="1174" y="3196"/>
                  </a:lnTo>
                  <a:lnTo>
                    <a:pt x="1129" y="3123"/>
                  </a:lnTo>
                  <a:lnTo>
                    <a:pt x="1088" y="3044"/>
                  </a:lnTo>
                  <a:lnTo>
                    <a:pt x="1053" y="2969"/>
                  </a:lnTo>
                  <a:lnTo>
                    <a:pt x="1020" y="2892"/>
                  </a:lnTo>
                  <a:close/>
                  <a:moveTo>
                    <a:pt x="1937" y="2684"/>
                  </a:moveTo>
                  <a:lnTo>
                    <a:pt x="1937" y="3296"/>
                  </a:lnTo>
                  <a:lnTo>
                    <a:pt x="1981" y="3270"/>
                  </a:lnTo>
                  <a:lnTo>
                    <a:pt x="2024" y="3238"/>
                  </a:lnTo>
                  <a:lnTo>
                    <a:pt x="2067" y="3200"/>
                  </a:lnTo>
                  <a:lnTo>
                    <a:pt x="2108" y="3156"/>
                  </a:lnTo>
                  <a:lnTo>
                    <a:pt x="2148" y="3106"/>
                  </a:lnTo>
                  <a:lnTo>
                    <a:pt x="2188" y="3049"/>
                  </a:lnTo>
                  <a:lnTo>
                    <a:pt x="2226" y="2987"/>
                  </a:lnTo>
                  <a:lnTo>
                    <a:pt x="2262" y="2919"/>
                  </a:lnTo>
                  <a:lnTo>
                    <a:pt x="2296" y="2848"/>
                  </a:lnTo>
                  <a:lnTo>
                    <a:pt x="2326" y="2773"/>
                  </a:lnTo>
                  <a:lnTo>
                    <a:pt x="2232" y="2741"/>
                  </a:lnTo>
                  <a:lnTo>
                    <a:pt x="2135" y="2716"/>
                  </a:lnTo>
                  <a:lnTo>
                    <a:pt x="2037" y="2697"/>
                  </a:lnTo>
                  <a:lnTo>
                    <a:pt x="1937" y="2684"/>
                  </a:lnTo>
                  <a:close/>
                  <a:moveTo>
                    <a:pt x="1660" y="2684"/>
                  </a:moveTo>
                  <a:lnTo>
                    <a:pt x="1560" y="2697"/>
                  </a:lnTo>
                  <a:lnTo>
                    <a:pt x="1462" y="2716"/>
                  </a:lnTo>
                  <a:lnTo>
                    <a:pt x="1365" y="2741"/>
                  </a:lnTo>
                  <a:lnTo>
                    <a:pt x="1271" y="2773"/>
                  </a:lnTo>
                  <a:lnTo>
                    <a:pt x="1301" y="2848"/>
                  </a:lnTo>
                  <a:lnTo>
                    <a:pt x="1335" y="2919"/>
                  </a:lnTo>
                  <a:lnTo>
                    <a:pt x="1371" y="2987"/>
                  </a:lnTo>
                  <a:lnTo>
                    <a:pt x="1409" y="3049"/>
                  </a:lnTo>
                  <a:lnTo>
                    <a:pt x="1449" y="3106"/>
                  </a:lnTo>
                  <a:lnTo>
                    <a:pt x="1489" y="3156"/>
                  </a:lnTo>
                  <a:lnTo>
                    <a:pt x="1530" y="3200"/>
                  </a:lnTo>
                  <a:lnTo>
                    <a:pt x="1573" y="3238"/>
                  </a:lnTo>
                  <a:lnTo>
                    <a:pt x="1616" y="3270"/>
                  </a:lnTo>
                  <a:lnTo>
                    <a:pt x="1660" y="3296"/>
                  </a:lnTo>
                  <a:lnTo>
                    <a:pt x="1660" y="2684"/>
                  </a:lnTo>
                  <a:close/>
                  <a:moveTo>
                    <a:pt x="2764" y="1943"/>
                  </a:moveTo>
                  <a:lnTo>
                    <a:pt x="2758" y="2063"/>
                  </a:lnTo>
                  <a:lnTo>
                    <a:pt x="2747" y="2182"/>
                  </a:lnTo>
                  <a:lnTo>
                    <a:pt x="2732" y="2299"/>
                  </a:lnTo>
                  <a:lnTo>
                    <a:pt x="2712" y="2413"/>
                  </a:lnTo>
                  <a:lnTo>
                    <a:pt x="2689" y="2525"/>
                  </a:lnTo>
                  <a:lnTo>
                    <a:pt x="2663" y="2632"/>
                  </a:lnTo>
                  <a:lnTo>
                    <a:pt x="2734" y="2673"/>
                  </a:lnTo>
                  <a:lnTo>
                    <a:pt x="2802" y="2718"/>
                  </a:lnTo>
                  <a:lnTo>
                    <a:pt x="2870" y="2766"/>
                  </a:lnTo>
                  <a:lnTo>
                    <a:pt x="2935" y="2818"/>
                  </a:lnTo>
                  <a:lnTo>
                    <a:pt x="2996" y="2744"/>
                  </a:lnTo>
                  <a:lnTo>
                    <a:pt x="3053" y="2668"/>
                  </a:lnTo>
                  <a:lnTo>
                    <a:pt x="3104" y="2587"/>
                  </a:lnTo>
                  <a:lnTo>
                    <a:pt x="3151" y="2504"/>
                  </a:lnTo>
                  <a:lnTo>
                    <a:pt x="3193" y="2416"/>
                  </a:lnTo>
                  <a:lnTo>
                    <a:pt x="3229" y="2327"/>
                  </a:lnTo>
                  <a:lnTo>
                    <a:pt x="3259" y="2234"/>
                  </a:lnTo>
                  <a:lnTo>
                    <a:pt x="3283" y="2140"/>
                  </a:lnTo>
                  <a:lnTo>
                    <a:pt x="3302" y="2042"/>
                  </a:lnTo>
                  <a:lnTo>
                    <a:pt x="3314" y="1943"/>
                  </a:lnTo>
                  <a:lnTo>
                    <a:pt x="2764" y="1943"/>
                  </a:lnTo>
                  <a:close/>
                  <a:moveTo>
                    <a:pt x="1937" y="1943"/>
                  </a:moveTo>
                  <a:lnTo>
                    <a:pt x="1937" y="2415"/>
                  </a:lnTo>
                  <a:lnTo>
                    <a:pt x="2034" y="2425"/>
                  </a:lnTo>
                  <a:lnTo>
                    <a:pt x="2129" y="2440"/>
                  </a:lnTo>
                  <a:lnTo>
                    <a:pt x="2224" y="2461"/>
                  </a:lnTo>
                  <a:lnTo>
                    <a:pt x="2316" y="2486"/>
                  </a:lnTo>
                  <a:lnTo>
                    <a:pt x="2407" y="2516"/>
                  </a:lnTo>
                  <a:lnTo>
                    <a:pt x="2432" y="2408"/>
                  </a:lnTo>
                  <a:lnTo>
                    <a:pt x="2453" y="2296"/>
                  </a:lnTo>
                  <a:lnTo>
                    <a:pt x="2468" y="2181"/>
                  </a:lnTo>
                  <a:lnTo>
                    <a:pt x="2480" y="2063"/>
                  </a:lnTo>
                  <a:lnTo>
                    <a:pt x="2487" y="1943"/>
                  </a:lnTo>
                  <a:lnTo>
                    <a:pt x="1937" y="1943"/>
                  </a:lnTo>
                  <a:close/>
                  <a:moveTo>
                    <a:pt x="1110" y="1943"/>
                  </a:moveTo>
                  <a:lnTo>
                    <a:pt x="1117" y="2063"/>
                  </a:lnTo>
                  <a:lnTo>
                    <a:pt x="1129" y="2181"/>
                  </a:lnTo>
                  <a:lnTo>
                    <a:pt x="1145" y="2296"/>
                  </a:lnTo>
                  <a:lnTo>
                    <a:pt x="1165" y="2408"/>
                  </a:lnTo>
                  <a:lnTo>
                    <a:pt x="1190" y="2516"/>
                  </a:lnTo>
                  <a:lnTo>
                    <a:pt x="1281" y="2486"/>
                  </a:lnTo>
                  <a:lnTo>
                    <a:pt x="1373" y="2461"/>
                  </a:lnTo>
                  <a:lnTo>
                    <a:pt x="1468" y="2440"/>
                  </a:lnTo>
                  <a:lnTo>
                    <a:pt x="1563" y="2425"/>
                  </a:lnTo>
                  <a:lnTo>
                    <a:pt x="1660" y="2415"/>
                  </a:lnTo>
                  <a:lnTo>
                    <a:pt x="1660" y="1943"/>
                  </a:lnTo>
                  <a:lnTo>
                    <a:pt x="1110" y="1943"/>
                  </a:lnTo>
                  <a:close/>
                  <a:moveTo>
                    <a:pt x="283" y="1943"/>
                  </a:moveTo>
                  <a:lnTo>
                    <a:pt x="295" y="2042"/>
                  </a:lnTo>
                  <a:lnTo>
                    <a:pt x="314" y="2140"/>
                  </a:lnTo>
                  <a:lnTo>
                    <a:pt x="338" y="2234"/>
                  </a:lnTo>
                  <a:lnTo>
                    <a:pt x="368" y="2327"/>
                  </a:lnTo>
                  <a:lnTo>
                    <a:pt x="404" y="2416"/>
                  </a:lnTo>
                  <a:lnTo>
                    <a:pt x="446" y="2504"/>
                  </a:lnTo>
                  <a:lnTo>
                    <a:pt x="493" y="2587"/>
                  </a:lnTo>
                  <a:lnTo>
                    <a:pt x="544" y="2668"/>
                  </a:lnTo>
                  <a:lnTo>
                    <a:pt x="601" y="2744"/>
                  </a:lnTo>
                  <a:lnTo>
                    <a:pt x="662" y="2818"/>
                  </a:lnTo>
                  <a:lnTo>
                    <a:pt x="727" y="2766"/>
                  </a:lnTo>
                  <a:lnTo>
                    <a:pt x="795" y="2718"/>
                  </a:lnTo>
                  <a:lnTo>
                    <a:pt x="863" y="2673"/>
                  </a:lnTo>
                  <a:lnTo>
                    <a:pt x="934" y="2632"/>
                  </a:lnTo>
                  <a:lnTo>
                    <a:pt x="908" y="2525"/>
                  </a:lnTo>
                  <a:lnTo>
                    <a:pt x="885" y="2413"/>
                  </a:lnTo>
                  <a:lnTo>
                    <a:pt x="865" y="2299"/>
                  </a:lnTo>
                  <a:lnTo>
                    <a:pt x="850" y="2182"/>
                  </a:lnTo>
                  <a:lnTo>
                    <a:pt x="839" y="2063"/>
                  </a:lnTo>
                  <a:lnTo>
                    <a:pt x="833" y="1943"/>
                  </a:lnTo>
                  <a:lnTo>
                    <a:pt x="283" y="1943"/>
                  </a:lnTo>
                  <a:close/>
                  <a:moveTo>
                    <a:pt x="2407" y="1092"/>
                  </a:moveTo>
                  <a:lnTo>
                    <a:pt x="2316" y="1122"/>
                  </a:lnTo>
                  <a:lnTo>
                    <a:pt x="2224" y="1147"/>
                  </a:lnTo>
                  <a:lnTo>
                    <a:pt x="2129" y="1168"/>
                  </a:lnTo>
                  <a:lnTo>
                    <a:pt x="2034" y="1183"/>
                  </a:lnTo>
                  <a:lnTo>
                    <a:pt x="1937" y="1193"/>
                  </a:lnTo>
                  <a:lnTo>
                    <a:pt x="1937" y="1665"/>
                  </a:lnTo>
                  <a:lnTo>
                    <a:pt x="2487" y="1665"/>
                  </a:lnTo>
                  <a:lnTo>
                    <a:pt x="2480" y="1545"/>
                  </a:lnTo>
                  <a:lnTo>
                    <a:pt x="2468" y="1427"/>
                  </a:lnTo>
                  <a:lnTo>
                    <a:pt x="2453" y="1312"/>
                  </a:lnTo>
                  <a:lnTo>
                    <a:pt x="2432" y="1200"/>
                  </a:lnTo>
                  <a:lnTo>
                    <a:pt x="2407" y="1092"/>
                  </a:lnTo>
                  <a:close/>
                  <a:moveTo>
                    <a:pt x="1190" y="1092"/>
                  </a:moveTo>
                  <a:lnTo>
                    <a:pt x="1165" y="1200"/>
                  </a:lnTo>
                  <a:lnTo>
                    <a:pt x="1145" y="1312"/>
                  </a:lnTo>
                  <a:lnTo>
                    <a:pt x="1129" y="1427"/>
                  </a:lnTo>
                  <a:lnTo>
                    <a:pt x="1117" y="1545"/>
                  </a:lnTo>
                  <a:lnTo>
                    <a:pt x="1110" y="1665"/>
                  </a:lnTo>
                  <a:lnTo>
                    <a:pt x="1660" y="1665"/>
                  </a:lnTo>
                  <a:lnTo>
                    <a:pt x="1660" y="1193"/>
                  </a:lnTo>
                  <a:lnTo>
                    <a:pt x="1563" y="1183"/>
                  </a:lnTo>
                  <a:lnTo>
                    <a:pt x="1468" y="1168"/>
                  </a:lnTo>
                  <a:lnTo>
                    <a:pt x="1373" y="1147"/>
                  </a:lnTo>
                  <a:lnTo>
                    <a:pt x="1281" y="1122"/>
                  </a:lnTo>
                  <a:lnTo>
                    <a:pt x="1190" y="1092"/>
                  </a:lnTo>
                  <a:close/>
                  <a:moveTo>
                    <a:pt x="2935" y="790"/>
                  </a:moveTo>
                  <a:lnTo>
                    <a:pt x="2870" y="842"/>
                  </a:lnTo>
                  <a:lnTo>
                    <a:pt x="2802" y="890"/>
                  </a:lnTo>
                  <a:lnTo>
                    <a:pt x="2734" y="935"/>
                  </a:lnTo>
                  <a:lnTo>
                    <a:pt x="2663" y="976"/>
                  </a:lnTo>
                  <a:lnTo>
                    <a:pt x="2689" y="1083"/>
                  </a:lnTo>
                  <a:lnTo>
                    <a:pt x="2712" y="1195"/>
                  </a:lnTo>
                  <a:lnTo>
                    <a:pt x="2732" y="1309"/>
                  </a:lnTo>
                  <a:lnTo>
                    <a:pt x="2747" y="1426"/>
                  </a:lnTo>
                  <a:lnTo>
                    <a:pt x="2758" y="1545"/>
                  </a:lnTo>
                  <a:lnTo>
                    <a:pt x="2764" y="1665"/>
                  </a:lnTo>
                  <a:lnTo>
                    <a:pt x="3314" y="1665"/>
                  </a:lnTo>
                  <a:lnTo>
                    <a:pt x="3302" y="1566"/>
                  </a:lnTo>
                  <a:lnTo>
                    <a:pt x="3283" y="1468"/>
                  </a:lnTo>
                  <a:lnTo>
                    <a:pt x="3259" y="1374"/>
                  </a:lnTo>
                  <a:lnTo>
                    <a:pt x="3229" y="1281"/>
                  </a:lnTo>
                  <a:lnTo>
                    <a:pt x="3193" y="1192"/>
                  </a:lnTo>
                  <a:lnTo>
                    <a:pt x="3151" y="1104"/>
                  </a:lnTo>
                  <a:lnTo>
                    <a:pt x="3104" y="1021"/>
                  </a:lnTo>
                  <a:lnTo>
                    <a:pt x="3053" y="940"/>
                  </a:lnTo>
                  <a:lnTo>
                    <a:pt x="2996" y="864"/>
                  </a:lnTo>
                  <a:lnTo>
                    <a:pt x="2935" y="790"/>
                  </a:lnTo>
                  <a:close/>
                  <a:moveTo>
                    <a:pt x="662" y="790"/>
                  </a:moveTo>
                  <a:lnTo>
                    <a:pt x="601" y="864"/>
                  </a:lnTo>
                  <a:lnTo>
                    <a:pt x="544" y="940"/>
                  </a:lnTo>
                  <a:lnTo>
                    <a:pt x="493" y="1021"/>
                  </a:lnTo>
                  <a:lnTo>
                    <a:pt x="446" y="1104"/>
                  </a:lnTo>
                  <a:lnTo>
                    <a:pt x="404" y="1192"/>
                  </a:lnTo>
                  <a:lnTo>
                    <a:pt x="368" y="1281"/>
                  </a:lnTo>
                  <a:lnTo>
                    <a:pt x="338" y="1374"/>
                  </a:lnTo>
                  <a:lnTo>
                    <a:pt x="314" y="1468"/>
                  </a:lnTo>
                  <a:lnTo>
                    <a:pt x="295" y="1566"/>
                  </a:lnTo>
                  <a:lnTo>
                    <a:pt x="283" y="1665"/>
                  </a:lnTo>
                  <a:lnTo>
                    <a:pt x="833" y="1665"/>
                  </a:lnTo>
                  <a:lnTo>
                    <a:pt x="839" y="1545"/>
                  </a:lnTo>
                  <a:lnTo>
                    <a:pt x="850" y="1426"/>
                  </a:lnTo>
                  <a:lnTo>
                    <a:pt x="865" y="1309"/>
                  </a:lnTo>
                  <a:lnTo>
                    <a:pt x="885" y="1195"/>
                  </a:lnTo>
                  <a:lnTo>
                    <a:pt x="908" y="1083"/>
                  </a:lnTo>
                  <a:lnTo>
                    <a:pt x="934" y="976"/>
                  </a:lnTo>
                  <a:lnTo>
                    <a:pt x="863" y="935"/>
                  </a:lnTo>
                  <a:lnTo>
                    <a:pt x="795" y="890"/>
                  </a:lnTo>
                  <a:lnTo>
                    <a:pt x="727" y="842"/>
                  </a:lnTo>
                  <a:lnTo>
                    <a:pt x="662" y="790"/>
                  </a:lnTo>
                  <a:close/>
                  <a:moveTo>
                    <a:pt x="2423" y="412"/>
                  </a:moveTo>
                  <a:lnTo>
                    <a:pt x="2468" y="485"/>
                  </a:lnTo>
                  <a:lnTo>
                    <a:pt x="2509" y="564"/>
                  </a:lnTo>
                  <a:lnTo>
                    <a:pt x="2544" y="639"/>
                  </a:lnTo>
                  <a:lnTo>
                    <a:pt x="2577" y="716"/>
                  </a:lnTo>
                  <a:lnTo>
                    <a:pt x="2632" y="681"/>
                  </a:lnTo>
                  <a:lnTo>
                    <a:pt x="2687" y="644"/>
                  </a:lnTo>
                  <a:lnTo>
                    <a:pt x="2739" y="605"/>
                  </a:lnTo>
                  <a:lnTo>
                    <a:pt x="2665" y="550"/>
                  </a:lnTo>
                  <a:lnTo>
                    <a:pt x="2588" y="499"/>
                  </a:lnTo>
                  <a:lnTo>
                    <a:pt x="2507" y="453"/>
                  </a:lnTo>
                  <a:lnTo>
                    <a:pt x="2423" y="412"/>
                  </a:lnTo>
                  <a:close/>
                  <a:moveTo>
                    <a:pt x="1174" y="412"/>
                  </a:moveTo>
                  <a:lnTo>
                    <a:pt x="1090" y="453"/>
                  </a:lnTo>
                  <a:lnTo>
                    <a:pt x="1009" y="499"/>
                  </a:lnTo>
                  <a:lnTo>
                    <a:pt x="932" y="550"/>
                  </a:lnTo>
                  <a:lnTo>
                    <a:pt x="858" y="605"/>
                  </a:lnTo>
                  <a:lnTo>
                    <a:pt x="910" y="644"/>
                  </a:lnTo>
                  <a:lnTo>
                    <a:pt x="965" y="681"/>
                  </a:lnTo>
                  <a:lnTo>
                    <a:pt x="1020" y="716"/>
                  </a:lnTo>
                  <a:lnTo>
                    <a:pt x="1053" y="639"/>
                  </a:lnTo>
                  <a:lnTo>
                    <a:pt x="1088" y="564"/>
                  </a:lnTo>
                  <a:lnTo>
                    <a:pt x="1129" y="485"/>
                  </a:lnTo>
                  <a:lnTo>
                    <a:pt x="1174" y="412"/>
                  </a:lnTo>
                  <a:close/>
                  <a:moveTo>
                    <a:pt x="1937" y="312"/>
                  </a:moveTo>
                  <a:lnTo>
                    <a:pt x="1937" y="924"/>
                  </a:lnTo>
                  <a:lnTo>
                    <a:pt x="2037" y="911"/>
                  </a:lnTo>
                  <a:lnTo>
                    <a:pt x="2135" y="892"/>
                  </a:lnTo>
                  <a:lnTo>
                    <a:pt x="2232" y="867"/>
                  </a:lnTo>
                  <a:lnTo>
                    <a:pt x="2326" y="835"/>
                  </a:lnTo>
                  <a:lnTo>
                    <a:pt x="2296" y="760"/>
                  </a:lnTo>
                  <a:lnTo>
                    <a:pt x="2262" y="689"/>
                  </a:lnTo>
                  <a:lnTo>
                    <a:pt x="2226" y="621"/>
                  </a:lnTo>
                  <a:lnTo>
                    <a:pt x="2188" y="559"/>
                  </a:lnTo>
                  <a:lnTo>
                    <a:pt x="2148" y="502"/>
                  </a:lnTo>
                  <a:lnTo>
                    <a:pt x="2108" y="452"/>
                  </a:lnTo>
                  <a:lnTo>
                    <a:pt x="2067" y="408"/>
                  </a:lnTo>
                  <a:lnTo>
                    <a:pt x="2024" y="370"/>
                  </a:lnTo>
                  <a:lnTo>
                    <a:pt x="1981" y="338"/>
                  </a:lnTo>
                  <a:lnTo>
                    <a:pt x="1937" y="312"/>
                  </a:lnTo>
                  <a:close/>
                  <a:moveTo>
                    <a:pt x="1660" y="312"/>
                  </a:moveTo>
                  <a:lnTo>
                    <a:pt x="1616" y="338"/>
                  </a:lnTo>
                  <a:lnTo>
                    <a:pt x="1573" y="370"/>
                  </a:lnTo>
                  <a:lnTo>
                    <a:pt x="1530" y="408"/>
                  </a:lnTo>
                  <a:lnTo>
                    <a:pt x="1489" y="452"/>
                  </a:lnTo>
                  <a:lnTo>
                    <a:pt x="1449" y="502"/>
                  </a:lnTo>
                  <a:lnTo>
                    <a:pt x="1409" y="559"/>
                  </a:lnTo>
                  <a:lnTo>
                    <a:pt x="1371" y="621"/>
                  </a:lnTo>
                  <a:lnTo>
                    <a:pt x="1335" y="689"/>
                  </a:lnTo>
                  <a:lnTo>
                    <a:pt x="1301" y="760"/>
                  </a:lnTo>
                  <a:lnTo>
                    <a:pt x="1271" y="835"/>
                  </a:lnTo>
                  <a:lnTo>
                    <a:pt x="1365" y="867"/>
                  </a:lnTo>
                  <a:lnTo>
                    <a:pt x="1462" y="892"/>
                  </a:lnTo>
                  <a:lnTo>
                    <a:pt x="1560" y="911"/>
                  </a:lnTo>
                  <a:lnTo>
                    <a:pt x="1660" y="924"/>
                  </a:lnTo>
                  <a:lnTo>
                    <a:pt x="1660" y="312"/>
                  </a:lnTo>
                  <a:close/>
                  <a:moveTo>
                    <a:pt x="1799" y="0"/>
                  </a:moveTo>
                  <a:lnTo>
                    <a:pt x="1908" y="3"/>
                  </a:lnTo>
                  <a:lnTo>
                    <a:pt x="2015" y="13"/>
                  </a:lnTo>
                  <a:lnTo>
                    <a:pt x="2121" y="30"/>
                  </a:lnTo>
                  <a:lnTo>
                    <a:pt x="2225" y="51"/>
                  </a:lnTo>
                  <a:lnTo>
                    <a:pt x="2326" y="80"/>
                  </a:lnTo>
                  <a:lnTo>
                    <a:pt x="2425" y="113"/>
                  </a:lnTo>
                  <a:lnTo>
                    <a:pt x="2521" y="152"/>
                  </a:lnTo>
                  <a:lnTo>
                    <a:pt x="2615" y="197"/>
                  </a:lnTo>
                  <a:lnTo>
                    <a:pt x="2705" y="247"/>
                  </a:lnTo>
                  <a:lnTo>
                    <a:pt x="2793" y="302"/>
                  </a:lnTo>
                  <a:lnTo>
                    <a:pt x="2877" y="361"/>
                  </a:lnTo>
                  <a:lnTo>
                    <a:pt x="2956" y="425"/>
                  </a:lnTo>
                  <a:lnTo>
                    <a:pt x="3033" y="493"/>
                  </a:lnTo>
                  <a:lnTo>
                    <a:pt x="3105" y="565"/>
                  </a:lnTo>
                  <a:lnTo>
                    <a:pt x="3173" y="643"/>
                  </a:lnTo>
                  <a:lnTo>
                    <a:pt x="3237" y="723"/>
                  </a:lnTo>
                  <a:lnTo>
                    <a:pt x="3296" y="807"/>
                  </a:lnTo>
                  <a:lnTo>
                    <a:pt x="3351" y="894"/>
                  </a:lnTo>
                  <a:lnTo>
                    <a:pt x="3401" y="985"/>
                  </a:lnTo>
                  <a:lnTo>
                    <a:pt x="3445" y="1079"/>
                  </a:lnTo>
                  <a:lnTo>
                    <a:pt x="3485" y="1175"/>
                  </a:lnTo>
                  <a:lnTo>
                    <a:pt x="3517" y="1275"/>
                  </a:lnTo>
                  <a:lnTo>
                    <a:pt x="3546" y="1377"/>
                  </a:lnTo>
                  <a:lnTo>
                    <a:pt x="3568" y="1480"/>
                  </a:lnTo>
                  <a:lnTo>
                    <a:pt x="3584" y="1586"/>
                  </a:lnTo>
                  <a:lnTo>
                    <a:pt x="3594" y="1695"/>
                  </a:lnTo>
                  <a:lnTo>
                    <a:pt x="3597" y="1804"/>
                  </a:lnTo>
                  <a:lnTo>
                    <a:pt x="3594" y="1913"/>
                  </a:lnTo>
                  <a:lnTo>
                    <a:pt x="3584" y="2022"/>
                  </a:lnTo>
                  <a:lnTo>
                    <a:pt x="3568" y="2128"/>
                  </a:lnTo>
                  <a:lnTo>
                    <a:pt x="3546" y="2231"/>
                  </a:lnTo>
                  <a:lnTo>
                    <a:pt x="3517" y="2333"/>
                  </a:lnTo>
                  <a:lnTo>
                    <a:pt x="3485" y="2433"/>
                  </a:lnTo>
                  <a:lnTo>
                    <a:pt x="3445" y="2529"/>
                  </a:lnTo>
                  <a:lnTo>
                    <a:pt x="3401" y="2623"/>
                  </a:lnTo>
                  <a:lnTo>
                    <a:pt x="3351" y="2714"/>
                  </a:lnTo>
                  <a:lnTo>
                    <a:pt x="3296" y="2801"/>
                  </a:lnTo>
                  <a:lnTo>
                    <a:pt x="3237" y="2885"/>
                  </a:lnTo>
                  <a:lnTo>
                    <a:pt x="3173" y="2965"/>
                  </a:lnTo>
                  <a:lnTo>
                    <a:pt x="3105" y="3043"/>
                  </a:lnTo>
                  <a:lnTo>
                    <a:pt x="3033" y="3115"/>
                  </a:lnTo>
                  <a:lnTo>
                    <a:pt x="2956" y="3183"/>
                  </a:lnTo>
                  <a:lnTo>
                    <a:pt x="2877" y="3247"/>
                  </a:lnTo>
                  <a:lnTo>
                    <a:pt x="2793" y="3306"/>
                  </a:lnTo>
                  <a:lnTo>
                    <a:pt x="2705" y="3361"/>
                  </a:lnTo>
                  <a:lnTo>
                    <a:pt x="2615" y="3411"/>
                  </a:lnTo>
                  <a:lnTo>
                    <a:pt x="2521" y="3456"/>
                  </a:lnTo>
                  <a:lnTo>
                    <a:pt x="2425" y="3495"/>
                  </a:lnTo>
                  <a:lnTo>
                    <a:pt x="2326" y="3528"/>
                  </a:lnTo>
                  <a:lnTo>
                    <a:pt x="2225" y="3557"/>
                  </a:lnTo>
                  <a:lnTo>
                    <a:pt x="2121" y="3578"/>
                  </a:lnTo>
                  <a:lnTo>
                    <a:pt x="2015" y="3595"/>
                  </a:lnTo>
                  <a:lnTo>
                    <a:pt x="1908" y="3605"/>
                  </a:lnTo>
                  <a:lnTo>
                    <a:pt x="1799" y="3608"/>
                  </a:lnTo>
                  <a:lnTo>
                    <a:pt x="1690" y="3605"/>
                  </a:lnTo>
                  <a:lnTo>
                    <a:pt x="1582" y="3595"/>
                  </a:lnTo>
                  <a:lnTo>
                    <a:pt x="1476" y="3578"/>
                  </a:lnTo>
                  <a:lnTo>
                    <a:pt x="1372" y="3557"/>
                  </a:lnTo>
                  <a:lnTo>
                    <a:pt x="1271" y="3528"/>
                  </a:lnTo>
                  <a:lnTo>
                    <a:pt x="1172" y="3495"/>
                  </a:lnTo>
                  <a:lnTo>
                    <a:pt x="1076" y="3456"/>
                  </a:lnTo>
                  <a:lnTo>
                    <a:pt x="982" y="3411"/>
                  </a:lnTo>
                  <a:lnTo>
                    <a:pt x="892" y="3361"/>
                  </a:lnTo>
                  <a:lnTo>
                    <a:pt x="804" y="3306"/>
                  </a:lnTo>
                  <a:lnTo>
                    <a:pt x="720" y="3247"/>
                  </a:lnTo>
                  <a:lnTo>
                    <a:pt x="641" y="3183"/>
                  </a:lnTo>
                  <a:lnTo>
                    <a:pt x="564" y="3115"/>
                  </a:lnTo>
                  <a:lnTo>
                    <a:pt x="492" y="3043"/>
                  </a:lnTo>
                  <a:lnTo>
                    <a:pt x="424" y="2965"/>
                  </a:lnTo>
                  <a:lnTo>
                    <a:pt x="360" y="2885"/>
                  </a:lnTo>
                  <a:lnTo>
                    <a:pt x="301" y="2801"/>
                  </a:lnTo>
                  <a:lnTo>
                    <a:pt x="246" y="2714"/>
                  </a:lnTo>
                  <a:lnTo>
                    <a:pt x="196" y="2623"/>
                  </a:lnTo>
                  <a:lnTo>
                    <a:pt x="152" y="2529"/>
                  </a:lnTo>
                  <a:lnTo>
                    <a:pt x="112" y="2433"/>
                  </a:lnTo>
                  <a:lnTo>
                    <a:pt x="80" y="2333"/>
                  </a:lnTo>
                  <a:lnTo>
                    <a:pt x="51" y="2231"/>
                  </a:lnTo>
                  <a:lnTo>
                    <a:pt x="29" y="2128"/>
                  </a:lnTo>
                  <a:lnTo>
                    <a:pt x="13" y="2022"/>
                  </a:lnTo>
                  <a:lnTo>
                    <a:pt x="3" y="1913"/>
                  </a:lnTo>
                  <a:lnTo>
                    <a:pt x="0" y="1804"/>
                  </a:lnTo>
                  <a:lnTo>
                    <a:pt x="3" y="1695"/>
                  </a:lnTo>
                  <a:lnTo>
                    <a:pt x="13" y="1586"/>
                  </a:lnTo>
                  <a:lnTo>
                    <a:pt x="29" y="1480"/>
                  </a:lnTo>
                  <a:lnTo>
                    <a:pt x="51" y="1377"/>
                  </a:lnTo>
                  <a:lnTo>
                    <a:pt x="80" y="1275"/>
                  </a:lnTo>
                  <a:lnTo>
                    <a:pt x="112" y="1175"/>
                  </a:lnTo>
                  <a:lnTo>
                    <a:pt x="152" y="1079"/>
                  </a:lnTo>
                  <a:lnTo>
                    <a:pt x="196" y="985"/>
                  </a:lnTo>
                  <a:lnTo>
                    <a:pt x="246" y="894"/>
                  </a:lnTo>
                  <a:lnTo>
                    <a:pt x="301" y="807"/>
                  </a:lnTo>
                  <a:lnTo>
                    <a:pt x="360" y="723"/>
                  </a:lnTo>
                  <a:lnTo>
                    <a:pt x="424" y="643"/>
                  </a:lnTo>
                  <a:lnTo>
                    <a:pt x="492" y="565"/>
                  </a:lnTo>
                  <a:lnTo>
                    <a:pt x="564" y="493"/>
                  </a:lnTo>
                  <a:lnTo>
                    <a:pt x="641" y="425"/>
                  </a:lnTo>
                  <a:lnTo>
                    <a:pt x="720" y="361"/>
                  </a:lnTo>
                  <a:lnTo>
                    <a:pt x="804" y="302"/>
                  </a:lnTo>
                  <a:lnTo>
                    <a:pt x="892" y="247"/>
                  </a:lnTo>
                  <a:lnTo>
                    <a:pt x="982" y="197"/>
                  </a:lnTo>
                  <a:lnTo>
                    <a:pt x="1076" y="152"/>
                  </a:lnTo>
                  <a:lnTo>
                    <a:pt x="1172" y="113"/>
                  </a:lnTo>
                  <a:lnTo>
                    <a:pt x="1271" y="80"/>
                  </a:lnTo>
                  <a:lnTo>
                    <a:pt x="1372" y="51"/>
                  </a:lnTo>
                  <a:lnTo>
                    <a:pt x="1476" y="30"/>
                  </a:lnTo>
                  <a:lnTo>
                    <a:pt x="1582" y="13"/>
                  </a:lnTo>
                  <a:lnTo>
                    <a:pt x="1690" y="3"/>
                  </a:lnTo>
                  <a:lnTo>
                    <a:pt x="179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3">
            <a:extLst>
              <a:ext uri="{FF2B5EF4-FFF2-40B4-BE49-F238E27FC236}">
                <a16:creationId xmlns:a16="http://schemas.microsoft.com/office/drawing/2014/main" id="{5FB36116-2879-40DD-8378-4E9E7408A41B}"/>
              </a:ext>
            </a:extLst>
          </p:cNvPr>
          <p:cNvGrpSpPr/>
          <p:nvPr userDrawn="1"/>
        </p:nvGrpSpPr>
        <p:grpSpPr>
          <a:xfrm>
            <a:off x="4988911" y="3579429"/>
            <a:ext cx="1273374" cy="564999"/>
            <a:chOff x="3131219" y="4495265"/>
            <a:chExt cx="1464733" cy="526353"/>
          </a:xfrm>
        </p:grpSpPr>
        <p:sp>
          <p:nvSpPr>
            <p:cNvPr id="27" name="Freeform 177">
              <a:extLst>
                <a:ext uri="{FF2B5EF4-FFF2-40B4-BE49-F238E27FC236}">
                  <a16:creationId xmlns:a16="http://schemas.microsoft.com/office/drawing/2014/main" id="{7606A6E3-6F2E-4563-8F10-32D14A465E6D}"/>
                </a:ext>
              </a:extLst>
            </p:cNvPr>
            <p:cNvSpPr>
              <a:spLocks noEditPoints="1"/>
            </p:cNvSpPr>
            <p:nvPr userDrawn="1"/>
          </p:nvSpPr>
          <p:spPr bwMode="auto">
            <a:xfrm>
              <a:off x="3714852" y="4495265"/>
              <a:ext cx="322916" cy="268603"/>
            </a:xfrm>
            <a:custGeom>
              <a:avLst/>
              <a:gdLst/>
              <a:ahLst/>
              <a:cxnLst>
                <a:cxn ang="0">
                  <a:pos x="116" y="0"/>
                </a:cxn>
                <a:cxn ang="0">
                  <a:pos x="0" y="117"/>
                </a:cxn>
                <a:cxn ang="0">
                  <a:pos x="116" y="233"/>
                </a:cxn>
                <a:cxn ang="0">
                  <a:pos x="233" y="117"/>
                </a:cxn>
                <a:cxn ang="0">
                  <a:pos x="116" y="0"/>
                </a:cxn>
                <a:cxn ang="0">
                  <a:pos x="168" y="90"/>
                </a:cxn>
                <a:cxn ang="0">
                  <a:pos x="168" y="93"/>
                </a:cxn>
                <a:cxn ang="0">
                  <a:pos x="92" y="170"/>
                </a:cxn>
                <a:cxn ang="0">
                  <a:pos x="51" y="158"/>
                </a:cxn>
                <a:cxn ang="0">
                  <a:pos x="58" y="158"/>
                </a:cxn>
                <a:cxn ang="0">
                  <a:pos x="91" y="146"/>
                </a:cxn>
                <a:cxn ang="0">
                  <a:pos x="66" y="128"/>
                </a:cxn>
                <a:cxn ang="0">
                  <a:pos x="71" y="128"/>
                </a:cxn>
                <a:cxn ang="0">
                  <a:pos x="78" y="127"/>
                </a:cxn>
                <a:cxn ang="0">
                  <a:pos x="56" y="101"/>
                </a:cxn>
                <a:cxn ang="0">
                  <a:pos x="56" y="101"/>
                </a:cxn>
                <a:cxn ang="0">
                  <a:pos x="69" y="104"/>
                </a:cxn>
                <a:cxn ang="0">
                  <a:pos x="57" y="82"/>
                </a:cxn>
                <a:cxn ang="0">
                  <a:pos x="60" y="68"/>
                </a:cxn>
                <a:cxn ang="0">
                  <a:pos x="115" y="96"/>
                </a:cxn>
                <a:cxn ang="0">
                  <a:pos x="115" y="90"/>
                </a:cxn>
                <a:cxn ang="0">
                  <a:pos x="141" y="64"/>
                </a:cxn>
                <a:cxn ang="0">
                  <a:pos x="161" y="72"/>
                </a:cxn>
                <a:cxn ang="0">
                  <a:pos x="178" y="65"/>
                </a:cxn>
                <a:cxn ang="0">
                  <a:pos x="166" y="80"/>
                </a:cxn>
                <a:cxn ang="0">
                  <a:pos x="182" y="76"/>
                </a:cxn>
                <a:cxn ang="0">
                  <a:pos x="168" y="90"/>
                </a:cxn>
                <a:cxn ang="0">
                  <a:pos x="168" y="90"/>
                </a:cxn>
                <a:cxn ang="0">
                  <a:pos x="168" y="90"/>
                </a:cxn>
              </a:cxnLst>
              <a:rect l="0" t="0" r="r" b="b"/>
              <a:pathLst>
                <a:path w="233" h="233">
                  <a:moveTo>
                    <a:pt x="116" y="0"/>
                  </a:moveTo>
                  <a:cubicBezTo>
                    <a:pt x="52" y="0"/>
                    <a:pt x="0" y="52"/>
                    <a:pt x="0" y="117"/>
                  </a:cubicBezTo>
                  <a:cubicBezTo>
                    <a:pt x="0" y="181"/>
                    <a:pt x="52" y="233"/>
                    <a:pt x="116" y="233"/>
                  </a:cubicBezTo>
                  <a:cubicBezTo>
                    <a:pt x="181" y="233"/>
                    <a:pt x="233" y="181"/>
                    <a:pt x="233" y="117"/>
                  </a:cubicBezTo>
                  <a:cubicBezTo>
                    <a:pt x="233" y="52"/>
                    <a:pt x="181" y="0"/>
                    <a:pt x="116" y="0"/>
                  </a:cubicBezTo>
                  <a:close/>
                  <a:moveTo>
                    <a:pt x="168" y="90"/>
                  </a:moveTo>
                  <a:cubicBezTo>
                    <a:pt x="168" y="91"/>
                    <a:pt x="168" y="92"/>
                    <a:pt x="168" y="93"/>
                  </a:cubicBezTo>
                  <a:cubicBezTo>
                    <a:pt x="168" y="129"/>
                    <a:pt x="141" y="170"/>
                    <a:pt x="92" y="170"/>
                  </a:cubicBezTo>
                  <a:cubicBezTo>
                    <a:pt x="77" y="170"/>
                    <a:pt x="63" y="165"/>
                    <a:pt x="51" y="158"/>
                  </a:cubicBezTo>
                  <a:cubicBezTo>
                    <a:pt x="53" y="158"/>
                    <a:pt x="55" y="158"/>
                    <a:pt x="58" y="158"/>
                  </a:cubicBezTo>
                  <a:cubicBezTo>
                    <a:pt x="70" y="158"/>
                    <a:pt x="82" y="154"/>
                    <a:pt x="91" y="146"/>
                  </a:cubicBezTo>
                  <a:cubicBezTo>
                    <a:pt x="79" y="146"/>
                    <a:pt x="69" y="138"/>
                    <a:pt x="66" y="128"/>
                  </a:cubicBezTo>
                  <a:cubicBezTo>
                    <a:pt x="67" y="128"/>
                    <a:pt x="69" y="128"/>
                    <a:pt x="71" y="128"/>
                  </a:cubicBezTo>
                  <a:cubicBezTo>
                    <a:pt x="73" y="128"/>
                    <a:pt x="76" y="128"/>
                    <a:pt x="78" y="127"/>
                  </a:cubicBezTo>
                  <a:cubicBezTo>
                    <a:pt x="66" y="125"/>
                    <a:pt x="56" y="114"/>
                    <a:pt x="56" y="101"/>
                  </a:cubicBezTo>
                  <a:cubicBezTo>
                    <a:pt x="56" y="101"/>
                    <a:pt x="56" y="101"/>
                    <a:pt x="56" y="101"/>
                  </a:cubicBezTo>
                  <a:cubicBezTo>
                    <a:pt x="60" y="103"/>
                    <a:pt x="64" y="104"/>
                    <a:pt x="69" y="104"/>
                  </a:cubicBezTo>
                  <a:cubicBezTo>
                    <a:pt x="61" y="99"/>
                    <a:pt x="57" y="91"/>
                    <a:pt x="57" y="82"/>
                  </a:cubicBezTo>
                  <a:cubicBezTo>
                    <a:pt x="57" y="77"/>
                    <a:pt x="58" y="72"/>
                    <a:pt x="60" y="68"/>
                  </a:cubicBezTo>
                  <a:cubicBezTo>
                    <a:pt x="73" y="85"/>
                    <a:pt x="93" y="95"/>
                    <a:pt x="115" y="96"/>
                  </a:cubicBezTo>
                  <a:cubicBezTo>
                    <a:pt x="115" y="94"/>
                    <a:pt x="115" y="92"/>
                    <a:pt x="115" y="90"/>
                  </a:cubicBezTo>
                  <a:cubicBezTo>
                    <a:pt x="115" y="76"/>
                    <a:pt x="127" y="64"/>
                    <a:pt x="141" y="64"/>
                  </a:cubicBezTo>
                  <a:cubicBezTo>
                    <a:pt x="149" y="64"/>
                    <a:pt x="156" y="67"/>
                    <a:pt x="161" y="72"/>
                  </a:cubicBezTo>
                  <a:cubicBezTo>
                    <a:pt x="167" y="71"/>
                    <a:pt x="173" y="69"/>
                    <a:pt x="178" y="65"/>
                  </a:cubicBezTo>
                  <a:cubicBezTo>
                    <a:pt x="176" y="72"/>
                    <a:pt x="172" y="77"/>
                    <a:pt x="166" y="80"/>
                  </a:cubicBezTo>
                  <a:cubicBezTo>
                    <a:pt x="172" y="80"/>
                    <a:pt x="177" y="78"/>
                    <a:pt x="182" y="76"/>
                  </a:cubicBezTo>
                  <a:cubicBezTo>
                    <a:pt x="178" y="81"/>
                    <a:pt x="174" y="86"/>
                    <a:pt x="168" y="90"/>
                  </a:cubicBezTo>
                  <a:close/>
                  <a:moveTo>
                    <a:pt x="168" y="90"/>
                  </a:moveTo>
                  <a:cubicBezTo>
                    <a:pt x="168" y="90"/>
                    <a:pt x="168" y="90"/>
                    <a:pt x="168" y="90"/>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29" name="TextBox 28">
              <a:extLst>
                <a:ext uri="{FF2B5EF4-FFF2-40B4-BE49-F238E27FC236}">
                  <a16:creationId xmlns:a16="http://schemas.microsoft.com/office/drawing/2014/main" id="{2FB0846B-2197-46F8-A6AC-ED36563F02C6}"/>
                </a:ext>
              </a:extLst>
            </p:cNvPr>
            <p:cNvSpPr txBox="1"/>
            <p:nvPr userDrawn="1"/>
          </p:nvSpPr>
          <p:spPr>
            <a:xfrm>
              <a:off x="3131219" y="4756872"/>
              <a:ext cx="1464733" cy="264746"/>
            </a:xfrm>
            <a:prstGeom prst="rect">
              <a:avLst/>
            </a:prstGeom>
            <a:noFill/>
          </p:spPr>
          <p:txBody>
            <a:bodyPr wrap="square" rtlCol="0">
              <a:spAutoFit/>
            </a:bodyPr>
            <a:lstStyle/>
            <a:p>
              <a:pPr algn="ctr"/>
              <a:r>
                <a:rPr lang="en-US" sz="1100">
                  <a:solidFill>
                    <a:schemeClr val="tx2"/>
                  </a:solidFill>
                </a:rPr>
                <a:t>@TJFChicago</a:t>
              </a:r>
            </a:p>
          </p:txBody>
        </p:sp>
      </p:grpSp>
      <p:grpSp>
        <p:nvGrpSpPr>
          <p:cNvPr id="6" name="Group 5">
            <a:extLst>
              <a:ext uri="{FF2B5EF4-FFF2-40B4-BE49-F238E27FC236}">
                <a16:creationId xmlns:a16="http://schemas.microsoft.com/office/drawing/2014/main" id="{B54224FB-B562-4DD1-A26B-80436DDD1718}"/>
              </a:ext>
            </a:extLst>
          </p:cNvPr>
          <p:cNvGrpSpPr/>
          <p:nvPr userDrawn="1"/>
        </p:nvGrpSpPr>
        <p:grpSpPr>
          <a:xfrm>
            <a:off x="6426911" y="3576440"/>
            <a:ext cx="2154544" cy="479692"/>
            <a:chOff x="4766058" y="4499839"/>
            <a:chExt cx="2275382" cy="587284"/>
          </a:xfrm>
        </p:grpSpPr>
        <p:sp>
          <p:nvSpPr>
            <p:cNvPr id="30" name="TextBox 29">
              <a:extLst>
                <a:ext uri="{FF2B5EF4-FFF2-40B4-BE49-F238E27FC236}">
                  <a16:creationId xmlns:a16="http://schemas.microsoft.com/office/drawing/2014/main" id="{A4C80859-4A0B-4FB5-B037-EBB855BF90ED}"/>
                </a:ext>
              </a:extLst>
            </p:cNvPr>
            <p:cNvSpPr txBox="1"/>
            <p:nvPr userDrawn="1"/>
          </p:nvSpPr>
          <p:spPr>
            <a:xfrm>
              <a:off x="4766058" y="4825513"/>
              <a:ext cx="2275382" cy="261610"/>
            </a:xfrm>
            <a:prstGeom prst="rect">
              <a:avLst/>
            </a:prstGeom>
            <a:noFill/>
          </p:spPr>
          <p:txBody>
            <a:bodyPr wrap="square" rtlCol="0">
              <a:spAutoFit/>
            </a:bodyPr>
            <a:lstStyle/>
            <a:p>
              <a:pPr algn="ctr"/>
              <a:r>
                <a:rPr lang="en-US" sz="1100">
                  <a:solidFill>
                    <a:schemeClr val="tx2"/>
                  </a:solidFill>
                </a:rPr>
                <a:t>@TheJourneyForwardChicago</a:t>
              </a:r>
            </a:p>
          </p:txBody>
        </p:sp>
        <p:sp>
          <p:nvSpPr>
            <p:cNvPr id="31" name="Freeform 155">
              <a:extLst>
                <a:ext uri="{FF2B5EF4-FFF2-40B4-BE49-F238E27FC236}">
                  <a16:creationId xmlns:a16="http://schemas.microsoft.com/office/drawing/2014/main" id="{CA827C8F-14A8-4C46-A4F3-4DC5D01A3582}"/>
                </a:ext>
              </a:extLst>
            </p:cNvPr>
            <p:cNvSpPr>
              <a:spLocks noEditPoints="1"/>
            </p:cNvSpPr>
            <p:nvPr userDrawn="1"/>
          </p:nvSpPr>
          <p:spPr bwMode="auto">
            <a:xfrm>
              <a:off x="5748017" y="4499839"/>
              <a:ext cx="311465" cy="347925"/>
            </a:xfrm>
            <a:custGeom>
              <a:avLst/>
              <a:gdLst/>
              <a:ahLst/>
              <a:cxnLst>
                <a:cxn ang="0">
                  <a:pos x="116" y="0"/>
                </a:cxn>
                <a:cxn ang="0">
                  <a:pos x="0" y="117"/>
                </a:cxn>
                <a:cxn ang="0">
                  <a:pos x="116" y="233"/>
                </a:cxn>
                <a:cxn ang="0">
                  <a:pos x="232" y="117"/>
                </a:cxn>
                <a:cxn ang="0">
                  <a:pos x="116" y="0"/>
                </a:cxn>
                <a:cxn ang="0">
                  <a:pos x="145" y="121"/>
                </a:cxn>
                <a:cxn ang="0">
                  <a:pos x="126" y="121"/>
                </a:cxn>
                <a:cxn ang="0">
                  <a:pos x="126" y="188"/>
                </a:cxn>
                <a:cxn ang="0">
                  <a:pos x="98" y="188"/>
                </a:cxn>
                <a:cxn ang="0">
                  <a:pos x="98" y="121"/>
                </a:cxn>
                <a:cxn ang="0">
                  <a:pos x="85" y="121"/>
                </a:cxn>
                <a:cxn ang="0">
                  <a:pos x="85" y="97"/>
                </a:cxn>
                <a:cxn ang="0">
                  <a:pos x="98" y="97"/>
                </a:cxn>
                <a:cxn ang="0">
                  <a:pos x="98" y="81"/>
                </a:cxn>
                <a:cxn ang="0">
                  <a:pos x="126" y="53"/>
                </a:cxn>
                <a:cxn ang="0">
                  <a:pos x="147" y="53"/>
                </a:cxn>
                <a:cxn ang="0">
                  <a:pos x="147" y="76"/>
                </a:cxn>
                <a:cxn ang="0">
                  <a:pos x="132" y="76"/>
                </a:cxn>
                <a:cxn ang="0">
                  <a:pos x="126" y="83"/>
                </a:cxn>
                <a:cxn ang="0">
                  <a:pos x="126" y="97"/>
                </a:cxn>
                <a:cxn ang="0">
                  <a:pos x="147" y="97"/>
                </a:cxn>
                <a:cxn ang="0">
                  <a:pos x="145" y="121"/>
                </a:cxn>
                <a:cxn ang="0">
                  <a:pos x="145" y="121"/>
                </a:cxn>
                <a:cxn ang="0">
                  <a:pos x="145" y="121"/>
                </a:cxn>
              </a:cxnLst>
              <a:rect l="0" t="0" r="r" b="b"/>
              <a:pathLst>
                <a:path w="232" h="233">
                  <a:moveTo>
                    <a:pt x="116" y="0"/>
                  </a:moveTo>
                  <a:cubicBezTo>
                    <a:pt x="52" y="0"/>
                    <a:pt x="0" y="52"/>
                    <a:pt x="0" y="117"/>
                  </a:cubicBezTo>
                  <a:cubicBezTo>
                    <a:pt x="0" y="181"/>
                    <a:pt x="52" y="233"/>
                    <a:pt x="116" y="233"/>
                  </a:cubicBezTo>
                  <a:cubicBezTo>
                    <a:pt x="180" y="233"/>
                    <a:pt x="232" y="181"/>
                    <a:pt x="232" y="117"/>
                  </a:cubicBezTo>
                  <a:cubicBezTo>
                    <a:pt x="232" y="52"/>
                    <a:pt x="180" y="0"/>
                    <a:pt x="116" y="0"/>
                  </a:cubicBezTo>
                  <a:close/>
                  <a:moveTo>
                    <a:pt x="145" y="121"/>
                  </a:moveTo>
                  <a:cubicBezTo>
                    <a:pt x="126" y="121"/>
                    <a:pt x="126" y="121"/>
                    <a:pt x="126" y="121"/>
                  </a:cubicBezTo>
                  <a:cubicBezTo>
                    <a:pt x="126" y="188"/>
                    <a:pt x="126" y="188"/>
                    <a:pt x="126" y="188"/>
                  </a:cubicBezTo>
                  <a:cubicBezTo>
                    <a:pt x="98" y="188"/>
                    <a:pt x="98" y="188"/>
                    <a:pt x="98" y="188"/>
                  </a:cubicBezTo>
                  <a:cubicBezTo>
                    <a:pt x="98" y="121"/>
                    <a:pt x="98" y="121"/>
                    <a:pt x="98" y="121"/>
                  </a:cubicBezTo>
                  <a:cubicBezTo>
                    <a:pt x="85" y="121"/>
                    <a:pt x="85" y="121"/>
                    <a:pt x="85" y="121"/>
                  </a:cubicBezTo>
                  <a:cubicBezTo>
                    <a:pt x="85" y="97"/>
                    <a:pt x="85" y="97"/>
                    <a:pt x="85" y="97"/>
                  </a:cubicBezTo>
                  <a:cubicBezTo>
                    <a:pt x="98" y="97"/>
                    <a:pt x="98" y="97"/>
                    <a:pt x="98" y="97"/>
                  </a:cubicBezTo>
                  <a:cubicBezTo>
                    <a:pt x="98" y="81"/>
                    <a:pt x="98" y="81"/>
                    <a:pt x="98" y="81"/>
                  </a:cubicBezTo>
                  <a:cubicBezTo>
                    <a:pt x="98" y="70"/>
                    <a:pt x="103" y="53"/>
                    <a:pt x="126" y="53"/>
                  </a:cubicBezTo>
                  <a:cubicBezTo>
                    <a:pt x="147" y="53"/>
                    <a:pt x="147" y="53"/>
                    <a:pt x="147" y="53"/>
                  </a:cubicBezTo>
                  <a:cubicBezTo>
                    <a:pt x="147" y="76"/>
                    <a:pt x="147" y="76"/>
                    <a:pt x="147" y="76"/>
                  </a:cubicBezTo>
                  <a:cubicBezTo>
                    <a:pt x="132" y="76"/>
                    <a:pt x="132" y="76"/>
                    <a:pt x="132" y="76"/>
                  </a:cubicBezTo>
                  <a:cubicBezTo>
                    <a:pt x="130" y="76"/>
                    <a:pt x="126" y="78"/>
                    <a:pt x="126" y="83"/>
                  </a:cubicBezTo>
                  <a:cubicBezTo>
                    <a:pt x="126" y="97"/>
                    <a:pt x="126" y="97"/>
                    <a:pt x="126" y="97"/>
                  </a:cubicBezTo>
                  <a:cubicBezTo>
                    <a:pt x="147" y="97"/>
                    <a:pt x="147" y="97"/>
                    <a:pt x="147" y="97"/>
                  </a:cubicBezTo>
                  <a:lnTo>
                    <a:pt x="145" y="121"/>
                  </a:lnTo>
                  <a:close/>
                  <a:moveTo>
                    <a:pt x="145" y="121"/>
                  </a:moveTo>
                  <a:cubicBezTo>
                    <a:pt x="145" y="121"/>
                    <a:pt x="145" y="121"/>
                    <a:pt x="145" y="121"/>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308595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ittle Pictire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348AD08-C266-460B-873B-87C58D6ED49A}"/>
              </a:ext>
            </a:extLst>
          </p:cNvPr>
          <p:cNvSpPr>
            <a:spLocks noGrp="1"/>
          </p:cNvSpPr>
          <p:nvPr>
            <p:ph sz="quarter" idx="10"/>
          </p:nvPr>
        </p:nvSpPr>
        <p:spPr>
          <a:xfrm>
            <a:off x="266700" y="438150"/>
            <a:ext cx="8610600" cy="2286000"/>
          </a:xfrm>
        </p:spPr>
        <p:txBody>
          <a:bodyPr/>
          <a:lstStyle/>
          <a:p>
            <a:pPr lvl="0"/>
            <a:r>
              <a:rPr lang="en-US"/>
              <a:t>Click to edit Master text styles</a:t>
            </a:r>
          </a:p>
          <a:p>
            <a:pPr lvl="1"/>
            <a:r>
              <a:rPr lang="en-US"/>
              <a:t>Second level</a:t>
            </a:r>
          </a:p>
          <a:p>
            <a:pPr lvl="2"/>
            <a:r>
              <a:rPr lang="en-US"/>
              <a:t>Third level</a:t>
            </a:r>
          </a:p>
        </p:txBody>
      </p:sp>
      <p:sp>
        <p:nvSpPr>
          <p:cNvPr id="3" name="Picture Placeholder 2">
            <a:extLst>
              <a:ext uri="{FF2B5EF4-FFF2-40B4-BE49-F238E27FC236}">
                <a16:creationId xmlns:a16="http://schemas.microsoft.com/office/drawing/2014/main" id="{4CCB50AC-931D-4373-BC29-3CCBD5F1C1A8}"/>
              </a:ext>
            </a:extLst>
          </p:cNvPr>
          <p:cNvSpPr>
            <a:spLocks noGrp="1"/>
          </p:cNvSpPr>
          <p:nvPr>
            <p:ph type="pic" sz="quarter" idx="11" hasCustomPrompt="1"/>
          </p:nvPr>
        </p:nvSpPr>
        <p:spPr>
          <a:xfrm>
            <a:off x="0" y="3105150"/>
            <a:ext cx="9144000" cy="2045278"/>
          </a:xfrm>
          <a:solidFill>
            <a:schemeClr val="accent2">
              <a:lumMod val="60000"/>
              <a:lumOff val="40000"/>
            </a:schemeClr>
          </a:solidFill>
        </p:spPr>
        <p:txBody>
          <a:bodyPr/>
          <a:lstStyle>
            <a:lvl1pPr>
              <a:defRPr/>
            </a:lvl1pPr>
          </a:lstStyle>
          <a:p>
            <a:r>
              <a:rPr lang="en-US"/>
              <a:t>Click to add an image</a:t>
            </a:r>
          </a:p>
        </p:txBody>
      </p:sp>
      <p:sp>
        <p:nvSpPr>
          <p:cNvPr id="2" name="Slide Number Placeholder 1">
            <a:extLst>
              <a:ext uri="{FF2B5EF4-FFF2-40B4-BE49-F238E27FC236}">
                <a16:creationId xmlns:a16="http://schemas.microsoft.com/office/drawing/2014/main" id="{A9938208-78FE-4D6E-BF5A-AC41B880F2C2}"/>
              </a:ext>
            </a:extLst>
          </p:cNvPr>
          <p:cNvSpPr>
            <a:spLocks noGrp="1"/>
          </p:cNvSpPr>
          <p:nvPr>
            <p:ph type="sldNum" sz="quarter" idx="12"/>
          </p:nvPr>
        </p:nvSpPr>
        <p:spPr/>
        <p:txBody>
          <a:bodyPr/>
          <a:lstStyle/>
          <a:p>
            <a:fld id="{BAF10327-A7F9-4699-942B-F45FE412F0F3}" type="slidenum">
              <a:rPr lang="en-US" smtClean="0"/>
              <a:pPr/>
              <a:t>‹#›</a:t>
            </a:fld>
            <a:endParaRPr lang="en-US"/>
          </a:p>
        </p:txBody>
      </p:sp>
    </p:spTree>
    <p:extLst>
      <p:ext uri="{BB962C8B-B14F-4D97-AF65-F5344CB8AC3E}">
        <p14:creationId xmlns:p14="http://schemas.microsoft.com/office/powerpoint/2010/main" val="193377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Column Text and Imag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C182AE-B04F-4F40-B9CC-DABBBA2FCD02}"/>
              </a:ext>
            </a:extLst>
          </p:cNvPr>
          <p:cNvSpPr>
            <a:spLocks noGrp="1"/>
          </p:cNvSpPr>
          <p:nvPr>
            <p:ph type="sldNum" sz="quarter" idx="12"/>
          </p:nvPr>
        </p:nvSpPr>
        <p:spPr/>
        <p:txBody>
          <a:bodyPr/>
          <a:lstStyle/>
          <a:p>
            <a:fld id="{BAF10327-A7F9-4699-942B-F45FE412F0F3}" type="slidenum">
              <a:rPr lang="en-US" smtClean="0"/>
              <a:pPr/>
              <a:t>‹#›</a:t>
            </a:fld>
            <a:endParaRPr lang="en-US"/>
          </a:p>
        </p:txBody>
      </p:sp>
      <p:sp>
        <p:nvSpPr>
          <p:cNvPr id="20" name="Text Placeholder 3">
            <a:extLst>
              <a:ext uri="{FF2B5EF4-FFF2-40B4-BE49-F238E27FC236}">
                <a16:creationId xmlns:a16="http://schemas.microsoft.com/office/drawing/2014/main" id="{C8A23596-B9B7-4FFA-A4A1-6A77A68DCC00}"/>
              </a:ext>
            </a:extLst>
          </p:cNvPr>
          <p:cNvSpPr>
            <a:spLocks noGrp="1"/>
          </p:cNvSpPr>
          <p:nvPr>
            <p:ph type="body" sz="quarter" idx="11" hasCustomPrompt="1"/>
          </p:nvPr>
        </p:nvSpPr>
        <p:spPr>
          <a:xfrm>
            <a:off x="628650" y="1285991"/>
            <a:ext cx="3048000" cy="339965"/>
          </a:xfrm>
        </p:spPr>
        <p:txBody>
          <a:bodyPr>
            <a:normAutofit/>
          </a:bodyPr>
          <a:lstStyle>
            <a:lvl1pPr marL="0" indent="0">
              <a:buSzPct val="89000"/>
              <a:buFont typeface="Arial" panose="020B0604020202020204" pitchFamily="34" charset="0"/>
              <a:buNone/>
              <a:defRPr sz="1600"/>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title</a:t>
            </a:r>
          </a:p>
        </p:txBody>
      </p:sp>
      <p:sp>
        <p:nvSpPr>
          <p:cNvPr id="21" name="Freeform 19">
            <a:extLst>
              <a:ext uri="{FF2B5EF4-FFF2-40B4-BE49-F238E27FC236}">
                <a16:creationId xmlns:a16="http://schemas.microsoft.com/office/drawing/2014/main" id="{287CFC43-9AB2-4557-846F-5A2E8776AAC3}"/>
              </a:ext>
            </a:extLst>
          </p:cNvPr>
          <p:cNvSpPr>
            <a:spLocks noEditPoints="1"/>
          </p:cNvSpPr>
          <p:nvPr userDrawn="1"/>
        </p:nvSpPr>
        <p:spPr bwMode="auto">
          <a:xfrm>
            <a:off x="171450" y="1285991"/>
            <a:ext cx="371924" cy="369286"/>
          </a:xfrm>
          <a:custGeom>
            <a:avLst/>
            <a:gdLst>
              <a:gd name="T0" fmla="*/ 2467 w 3380"/>
              <a:gd name="T1" fmla="*/ 933 h 3357"/>
              <a:gd name="T2" fmla="*/ 1413 w 3380"/>
              <a:gd name="T3" fmla="*/ 2007 h 3357"/>
              <a:gd name="T4" fmla="*/ 1372 w 3380"/>
              <a:gd name="T5" fmla="*/ 2015 h 3357"/>
              <a:gd name="T6" fmla="*/ 929 w 3380"/>
              <a:gd name="T7" fmla="*/ 1549 h 3357"/>
              <a:gd name="T8" fmla="*/ 875 w 3380"/>
              <a:gd name="T9" fmla="*/ 1525 h 3357"/>
              <a:gd name="T10" fmla="*/ 821 w 3380"/>
              <a:gd name="T11" fmla="*/ 1549 h 3357"/>
              <a:gd name="T12" fmla="*/ 697 w 3380"/>
              <a:gd name="T13" fmla="*/ 1683 h 3357"/>
              <a:gd name="T14" fmla="*/ 692 w 3380"/>
              <a:gd name="T15" fmla="*/ 1721 h 3357"/>
              <a:gd name="T16" fmla="*/ 714 w 3380"/>
              <a:gd name="T17" fmla="*/ 1763 h 3357"/>
              <a:gd name="T18" fmla="*/ 1337 w 3380"/>
              <a:gd name="T19" fmla="*/ 2429 h 3357"/>
              <a:gd name="T20" fmla="*/ 1382 w 3380"/>
              <a:gd name="T21" fmla="*/ 2442 h 3357"/>
              <a:gd name="T22" fmla="*/ 1424 w 3380"/>
              <a:gd name="T23" fmla="*/ 2429 h 3357"/>
              <a:gd name="T24" fmla="*/ 2677 w 3380"/>
              <a:gd name="T25" fmla="*/ 1138 h 3357"/>
              <a:gd name="T26" fmla="*/ 2687 w 3380"/>
              <a:gd name="T27" fmla="*/ 1093 h 3357"/>
              <a:gd name="T28" fmla="*/ 2666 w 3380"/>
              <a:gd name="T29" fmla="*/ 1053 h 3357"/>
              <a:gd name="T30" fmla="*/ 2523 w 3380"/>
              <a:gd name="T31" fmla="*/ 926 h 3357"/>
              <a:gd name="T32" fmla="*/ 1797 w 3380"/>
              <a:gd name="T33" fmla="*/ 3 h 3357"/>
              <a:gd name="T34" fmla="*/ 2107 w 3380"/>
              <a:gd name="T35" fmla="*/ 51 h 3357"/>
              <a:gd name="T36" fmla="*/ 2396 w 3380"/>
              <a:gd name="T37" fmla="*/ 152 h 3357"/>
              <a:gd name="T38" fmla="*/ 2657 w 3380"/>
              <a:gd name="T39" fmla="*/ 300 h 3357"/>
              <a:gd name="T40" fmla="*/ 2886 w 3380"/>
              <a:gd name="T41" fmla="*/ 491 h 3357"/>
              <a:gd name="T42" fmla="*/ 3078 w 3380"/>
              <a:gd name="T43" fmla="*/ 718 h 3357"/>
              <a:gd name="T44" fmla="*/ 3227 w 3380"/>
              <a:gd name="T45" fmla="*/ 978 h 3357"/>
              <a:gd name="T46" fmla="*/ 3328 w 3380"/>
              <a:gd name="T47" fmla="*/ 1265 h 3357"/>
              <a:gd name="T48" fmla="*/ 3376 w 3380"/>
              <a:gd name="T49" fmla="*/ 1573 h 3357"/>
              <a:gd name="T50" fmla="*/ 3367 w 3380"/>
              <a:gd name="T51" fmla="*/ 1890 h 3357"/>
              <a:gd name="T52" fmla="*/ 3300 w 3380"/>
              <a:gd name="T53" fmla="*/ 2192 h 3357"/>
              <a:gd name="T54" fmla="*/ 3183 w 3380"/>
              <a:gd name="T55" fmla="*/ 2470 h 3357"/>
              <a:gd name="T56" fmla="*/ 3018 w 3380"/>
              <a:gd name="T57" fmla="*/ 2719 h 3357"/>
              <a:gd name="T58" fmla="*/ 2813 w 3380"/>
              <a:gd name="T59" fmla="*/ 2935 h 3357"/>
              <a:gd name="T60" fmla="*/ 2573 w 3380"/>
              <a:gd name="T61" fmla="*/ 3111 h 3357"/>
              <a:gd name="T62" fmla="*/ 2302 w 3380"/>
              <a:gd name="T63" fmla="*/ 3245 h 3357"/>
              <a:gd name="T64" fmla="*/ 2006 w 3380"/>
              <a:gd name="T65" fmla="*/ 3328 h 3357"/>
              <a:gd name="T66" fmla="*/ 1690 w 3380"/>
              <a:gd name="T67" fmla="*/ 3357 h 3357"/>
              <a:gd name="T68" fmla="*/ 1374 w 3380"/>
              <a:gd name="T69" fmla="*/ 3328 h 3357"/>
              <a:gd name="T70" fmla="*/ 1078 w 3380"/>
              <a:gd name="T71" fmla="*/ 3245 h 3357"/>
              <a:gd name="T72" fmla="*/ 806 w 3380"/>
              <a:gd name="T73" fmla="*/ 3111 h 3357"/>
              <a:gd name="T74" fmla="*/ 565 w 3380"/>
              <a:gd name="T75" fmla="*/ 2935 h 3357"/>
              <a:gd name="T76" fmla="*/ 361 w 3380"/>
              <a:gd name="T77" fmla="*/ 2719 h 3357"/>
              <a:gd name="T78" fmla="*/ 197 w 3380"/>
              <a:gd name="T79" fmla="*/ 2470 h 3357"/>
              <a:gd name="T80" fmla="*/ 79 w 3380"/>
              <a:gd name="T81" fmla="*/ 2192 h 3357"/>
              <a:gd name="T82" fmla="*/ 13 w 3380"/>
              <a:gd name="T83" fmla="*/ 1890 h 3357"/>
              <a:gd name="T84" fmla="*/ 3 w 3380"/>
              <a:gd name="T85" fmla="*/ 1573 h 3357"/>
              <a:gd name="T86" fmla="*/ 51 w 3380"/>
              <a:gd name="T87" fmla="*/ 1265 h 3357"/>
              <a:gd name="T88" fmla="*/ 152 w 3380"/>
              <a:gd name="T89" fmla="*/ 978 h 3357"/>
              <a:gd name="T90" fmla="*/ 301 w 3380"/>
              <a:gd name="T91" fmla="*/ 718 h 3357"/>
              <a:gd name="T92" fmla="*/ 493 w 3380"/>
              <a:gd name="T93" fmla="*/ 491 h 3357"/>
              <a:gd name="T94" fmla="*/ 722 w 3380"/>
              <a:gd name="T95" fmla="*/ 300 h 3357"/>
              <a:gd name="T96" fmla="*/ 984 w 3380"/>
              <a:gd name="T97" fmla="*/ 152 h 3357"/>
              <a:gd name="T98" fmla="*/ 1273 w 3380"/>
              <a:gd name="T99" fmla="*/ 51 h 3357"/>
              <a:gd name="T100" fmla="*/ 1583 w 3380"/>
              <a:gd name="T101" fmla="*/ 3 h 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80" h="3357">
                <a:moveTo>
                  <a:pt x="2504" y="924"/>
                </a:moveTo>
                <a:lnTo>
                  <a:pt x="2485" y="926"/>
                </a:lnTo>
                <a:lnTo>
                  <a:pt x="2467" y="933"/>
                </a:lnTo>
                <a:lnTo>
                  <a:pt x="2450" y="946"/>
                </a:lnTo>
                <a:lnTo>
                  <a:pt x="2443" y="946"/>
                </a:lnTo>
                <a:lnTo>
                  <a:pt x="1413" y="2007"/>
                </a:lnTo>
                <a:lnTo>
                  <a:pt x="1401" y="2015"/>
                </a:lnTo>
                <a:lnTo>
                  <a:pt x="1386" y="2018"/>
                </a:lnTo>
                <a:lnTo>
                  <a:pt x="1372" y="2015"/>
                </a:lnTo>
                <a:lnTo>
                  <a:pt x="1360" y="2007"/>
                </a:lnTo>
                <a:lnTo>
                  <a:pt x="937" y="1557"/>
                </a:lnTo>
                <a:lnTo>
                  <a:pt x="929" y="1549"/>
                </a:lnTo>
                <a:lnTo>
                  <a:pt x="913" y="1536"/>
                </a:lnTo>
                <a:lnTo>
                  <a:pt x="895" y="1529"/>
                </a:lnTo>
                <a:lnTo>
                  <a:pt x="875" y="1525"/>
                </a:lnTo>
                <a:lnTo>
                  <a:pt x="856" y="1529"/>
                </a:lnTo>
                <a:lnTo>
                  <a:pt x="838" y="1536"/>
                </a:lnTo>
                <a:lnTo>
                  <a:pt x="821" y="1549"/>
                </a:lnTo>
                <a:lnTo>
                  <a:pt x="714" y="1656"/>
                </a:lnTo>
                <a:lnTo>
                  <a:pt x="704" y="1668"/>
                </a:lnTo>
                <a:lnTo>
                  <a:pt x="697" y="1683"/>
                </a:lnTo>
                <a:lnTo>
                  <a:pt x="692" y="1697"/>
                </a:lnTo>
                <a:lnTo>
                  <a:pt x="691" y="1709"/>
                </a:lnTo>
                <a:lnTo>
                  <a:pt x="692" y="1721"/>
                </a:lnTo>
                <a:lnTo>
                  <a:pt x="697" y="1736"/>
                </a:lnTo>
                <a:lnTo>
                  <a:pt x="704" y="1750"/>
                </a:lnTo>
                <a:lnTo>
                  <a:pt x="714" y="1763"/>
                </a:lnTo>
                <a:lnTo>
                  <a:pt x="730" y="1778"/>
                </a:lnTo>
                <a:lnTo>
                  <a:pt x="1329" y="2418"/>
                </a:lnTo>
                <a:lnTo>
                  <a:pt x="1337" y="2429"/>
                </a:lnTo>
                <a:lnTo>
                  <a:pt x="1350" y="2435"/>
                </a:lnTo>
                <a:lnTo>
                  <a:pt x="1365" y="2440"/>
                </a:lnTo>
                <a:lnTo>
                  <a:pt x="1382" y="2442"/>
                </a:lnTo>
                <a:lnTo>
                  <a:pt x="1399" y="2440"/>
                </a:lnTo>
                <a:lnTo>
                  <a:pt x="1413" y="2435"/>
                </a:lnTo>
                <a:lnTo>
                  <a:pt x="1424" y="2429"/>
                </a:lnTo>
                <a:lnTo>
                  <a:pt x="1436" y="2418"/>
                </a:lnTo>
                <a:lnTo>
                  <a:pt x="2666" y="1152"/>
                </a:lnTo>
                <a:lnTo>
                  <a:pt x="2677" y="1138"/>
                </a:lnTo>
                <a:lnTo>
                  <a:pt x="2684" y="1124"/>
                </a:lnTo>
                <a:lnTo>
                  <a:pt x="2687" y="1107"/>
                </a:lnTo>
                <a:lnTo>
                  <a:pt x="2687" y="1093"/>
                </a:lnTo>
                <a:lnTo>
                  <a:pt x="2684" y="1078"/>
                </a:lnTo>
                <a:lnTo>
                  <a:pt x="2677" y="1064"/>
                </a:lnTo>
                <a:lnTo>
                  <a:pt x="2666" y="1053"/>
                </a:lnTo>
                <a:lnTo>
                  <a:pt x="2558" y="946"/>
                </a:lnTo>
                <a:lnTo>
                  <a:pt x="2541" y="933"/>
                </a:lnTo>
                <a:lnTo>
                  <a:pt x="2523" y="926"/>
                </a:lnTo>
                <a:lnTo>
                  <a:pt x="2504" y="924"/>
                </a:lnTo>
                <a:close/>
                <a:moveTo>
                  <a:pt x="1690" y="0"/>
                </a:moveTo>
                <a:lnTo>
                  <a:pt x="1797" y="3"/>
                </a:lnTo>
                <a:lnTo>
                  <a:pt x="1902" y="14"/>
                </a:lnTo>
                <a:lnTo>
                  <a:pt x="2006" y="29"/>
                </a:lnTo>
                <a:lnTo>
                  <a:pt x="2107" y="51"/>
                </a:lnTo>
                <a:lnTo>
                  <a:pt x="2206" y="79"/>
                </a:lnTo>
                <a:lnTo>
                  <a:pt x="2302" y="113"/>
                </a:lnTo>
                <a:lnTo>
                  <a:pt x="2396" y="152"/>
                </a:lnTo>
                <a:lnTo>
                  <a:pt x="2486" y="197"/>
                </a:lnTo>
                <a:lnTo>
                  <a:pt x="2573" y="246"/>
                </a:lnTo>
                <a:lnTo>
                  <a:pt x="2657" y="300"/>
                </a:lnTo>
                <a:lnTo>
                  <a:pt x="2737" y="359"/>
                </a:lnTo>
                <a:lnTo>
                  <a:pt x="2813" y="422"/>
                </a:lnTo>
                <a:lnTo>
                  <a:pt x="2886" y="491"/>
                </a:lnTo>
                <a:lnTo>
                  <a:pt x="2954" y="562"/>
                </a:lnTo>
                <a:lnTo>
                  <a:pt x="3018" y="638"/>
                </a:lnTo>
                <a:lnTo>
                  <a:pt x="3078" y="718"/>
                </a:lnTo>
                <a:lnTo>
                  <a:pt x="3133" y="802"/>
                </a:lnTo>
                <a:lnTo>
                  <a:pt x="3183" y="888"/>
                </a:lnTo>
                <a:lnTo>
                  <a:pt x="3227" y="978"/>
                </a:lnTo>
                <a:lnTo>
                  <a:pt x="3267" y="1070"/>
                </a:lnTo>
                <a:lnTo>
                  <a:pt x="3300" y="1166"/>
                </a:lnTo>
                <a:lnTo>
                  <a:pt x="3328" y="1265"/>
                </a:lnTo>
                <a:lnTo>
                  <a:pt x="3350" y="1365"/>
                </a:lnTo>
                <a:lnTo>
                  <a:pt x="3367" y="1468"/>
                </a:lnTo>
                <a:lnTo>
                  <a:pt x="3376" y="1573"/>
                </a:lnTo>
                <a:lnTo>
                  <a:pt x="3380" y="1678"/>
                </a:lnTo>
                <a:lnTo>
                  <a:pt x="3376" y="1785"/>
                </a:lnTo>
                <a:lnTo>
                  <a:pt x="3367" y="1890"/>
                </a:lnTo>
                <a:lnTo>
                  <a:pt x="3350" y="1993"/>
                </a:lnTo>
                <a:lnTo>
                  <a:pt x="3328" y="2093"/>
                </a:lnTo>
                <a:lnTo>
                  <a:pt x="3300" y="2192"/>
                </a:lnTo>
                <a:lnTo>
                  <a:pt x="3267" y="2287"/>
                </a:lnTo>
                <a:lnTo>
                  <a:pt x="3227" y="2380"/>
                </a:lnTo>
                <a:lnTo>
                  <a:pt x="3183" y="2470"/>
                </a:lnTo>
                <a:lnTo>
                  <a:pt x="3133" y="2556"/>
                </a:lnTo>
                <a:lnTo>
                  <a:pt x="3078" y="2638"/>
                </a:lnTo>
                <a:lnTo>
                  <a:pt x="3018" y="2719"/>
                </a:lnTo>
                <a:lnTo>
                  <a:pt x="2954" y="2795"/>
                </a:lnTo>
                <a:lnTo>
                  <a:pt x="2886" y="2866"/>
                </a:lnTo>
                <a:lnTo>
                  <a:pt x="2813" y="2935"/>
                </a:lnTo>
                <a:lnTo>
                  <a:pt x="2737" y="2998"/>
                </a:lnTo>
                <a:lnTo>
                  <a:pt x="2657" y="3056"/>
                </a:lnTo>
                <a:lnTo>
                  <a:pt x="2573" y="3111"/>
                </a:lnTo>
                <a:lnTo>
                  <a:pt x="2486" y="3161"/>
                </a:lnTo>
                <a:lnTo>
                  <a:pt x="2396" y="3205"/>
                </a:lnTo>
                <a:lnTo>
                  <a:pt x="2302" y="3245"/>
                </a:lnTo>
                <a:lnTo>
                  <a:pt x="2206" y="3278"/>
                </a:lnTo>
                <a:lnTo>
                  <a:pt x="2107" y="3306"/>
                </a:lnTo>
                <a:lnTo>
                  <a:pt x="2006" y="3328"/>
                </a:lnTo>
                <a:lnTo>
                  <a:pt x="1902" y="3344"/>
                </a:lnTo>
                <a:lnTo>
                  <a:pt x="1797" y="3354"/>
                </a:lnTo>
                <a:lnTo>
                  <a:pt x="1690" y="3357"/>
                </a:lnTo>
                <a:lnTo>
                  <a:pt x="1583" y="3354"/>
                </a:lnTo>
                <a:lnTo>
                  <a:pt x="1477" y="3344"/>
                </a:lnTo>
                <a:lnTo>
                  <a:pt x="1374" y="3328"/>
                </a:lnTo>
                <a:lnTo>
                  <a:pt x="1273" y="3306"/>
                </a:lnTo>
                <a:lnTo>
                  <a:pt x="1174" y="3278"/>
                </a:lnTo>
                <a:lnTo>
                  <a:pt x="1078" y="3245"/>
                </a:lnTo>
                <a:lnTo>
                  <a:pt x="984" y="3205"/>
                </a:lnTo>
                <a:lnTo>
                  <a:pt x="894" y="3161"/>
                </a:lnTo>
                <a:lnTo>
                  <a:pt x="806" y="3111"/>
                </a:lnTo>
                <a:lnTo>
                  <a:pt x="722" y="3056"/>
                </a:lnTo>
                <a:lnTo>
                  <a:pt x="642" y="2998"/>
                </a:lnTo>
                <a:lnTo>
                  <a:pt x="565" y="2935"/>
                </a:lnTo>
                <a:lnTo>
                  <a:pt x="493" y="2866"/>
                </a:lnTo>
                <a:lnTo>
                  <a:pt x="425" y="2795"/>
                </a:lnTo>
                <a:lnTo>
                  <a:pt x="361" y="2719"/>
                </a:lnTo>
                <a:lnTo>
                  <a:pt x="301" y="2638"/>
                </a:lnTo>
                <a:lnTo>
                  <a:pt x="247" y="2556"/>
                </a:lnTo>
                <a:lnTo>
                  <a:pt x="197" y="2470"/>
                </a:lnTo>
                <a:lnTo>
                  <a:pt x="152" y="2380"/>
                </a:lnTo>
                <a:lnTo>
                  <a:pt x="113" y="2287"/>
                </a:lnTo>
                <a:lnTo>
                  <a:pt x="79" y="2192"/>
                </a:lnTo>
                <a:lnTo>
                  <a:pt x="51" y="2093"/>
                </a:lnTo>
                <a:lnTo>
                  <a:pt x="29" y="1993"/>
                </a:lnTo>
                <a:lnTo>
                  <a:pt x="13" y="1890"/>
                </a:lnTo>
                <a:lnTo>
                  <a:pt x="3" y="1785"/>
                </a:lnTo>
                <a:lnTo>
                  <a:pt x="0" y="1678"/>
                </a:lnTo>
                <a:lnTo>
                  <a:pt x="3" y="1573"/>
                </a:lnTo>
                <a:lnTo>
                  <a:pt x="13" y="1468"/>
                </a:lnTo>
                <a:lnTo>
                  <a:pt x="29" y="1365"/>
                </a:lnTo>
                <a:lnTo>
                  <a:pt x="51" y="1265"/>
                </a:lnTo>
                <a:lnTo>
                  <a:pt x="79" y="1166"/>
                </a:lnTo>
                <a:lnTo>
                  <a:pt x="113" y="1070"/>
                </a:lnTo>
                <a:lnTo>
                  <a:pt x="152" y="978"/>
                </a:lnTo>
                <a:lnTo>
                  <a:pt x="197" y="888"/>
                </a:lnTo>
                <a:lnTo>
                  <a:pt x="247" y="802"/>
                </a:lnTo>
                <a:lnTo>
                  <a:pt x="301" y="718"/>
                </a:lnTo>
                <a:lnTo>
                  <a:pt x="361" y="638"/>
                </a:lnTo>
                <a:lnTo>
                  <a:pt x="425" y="562"/>
                </a:lnTo>
                <a:lnTo>
                  <a:pt x="493" y="491"/>
                </a:lnTo>
                <a:lnTo>
                  <a:pt x="565" y="422"/>
                </a:lnTo>
                <a:lnTo>
                  <a:pt x="642" y="359"/>
                </a:lnTo>
                <a:lnTo>
                  <a:pt x="722" y="300"/>
                </a:lnTo>
                <a:lnTo>
                  <a:pt x="806" y="246"/>
                </a:lnTo>
                <a:lnTo>
                  <a:pt x="894" y="197"/>
                </a:lnTo>
                <a:lnTo>
                  <a:pt x="984" y="152"/>
                </a:lnTo>
                <a:lnTo>
                  <a:pt x="1078" y="113"/>
                </a:lnTo>
                <a:lnTo>
                  <a:pt x="1174" y="79"/>
                </a:lnTo>
                <a:lnTo>
                  <a:pt x="1273" y="51"/>
                </a:lnTo>
                <a:lnTo>
                  <a:pt x="1374" y="29"/>
                </a:lnTo>
                <a:lnTo>
                  <a:pt x="1477" y="14"/>
                </a:lnTo>
                <a:lnTo>
                  <a:pt x="1583" y="3"/>
                </a:lnTo>
                <a:lnTo>
                  <a:pt x="169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Text Placeholder 4">
            <a:extLst>
              <a:ext uri="{FF2B5EF4-FFF2-40B4-BE49-F238E27FC236}">
                <a16:creationId xmlns:a16="http://schemas.microsoft.com/office/drawing/2014/main" id="{DE2EC067-8E75-49E3-8700-FAD4233D10DF}"/>
              </a:ext>
            </a:extLst>
          </p:cNvPr>
          <p:cNvSpPr>
            <a:spLocks noGrp="1"/>
          </p:cNvSpPr>
          <p:nvPr>
            <p:ph type="body" sz="quarter" idx="13" hasCustomPrompt="1"/>
          </p:nvPr>
        </p:nvSpPr>
        <p:spPr>
          <a:xfrm>
            <a:off x="628650" y="1657220"/>
            <a:ext cx="3720164" cy="548682"/>
          </a:xfrm>
        </p:spPr>
        <p:txBody>
          <a:bodyPr>
            <a:normAutofit/>
          </a:bodyPr>
          <a:lstStyle>
            <a:lvl1pPr marL="0" indent="0">
              <a:buFontTx/>
              <a:buNone/>
              <a:defRPr sz="1400">
                <a:latin typeface="+mn-lt"/>
              </a:defRPr>
            </a:lvl1pPr>
          </a:lstStyle>
          <a:p>
            <a:pPr lvl="0"/>
            <a:r>
              <a:rPr lang="en-US"/>
              <a:t>Click to edit content</a:t>
            </a:r>
          </a:p>
        </p:txBody>
      </p:sp>
      <p:sp>
        <p:nvSpPr>
          <p:cNvPr id="23" name="Text Placeholder 3">
            <a:extLst>
              <a:ext uri="{FF2B5EF4-FFF2-40B4-BE49-F238E27FC236}">
                <a16:creationId xmlns:a16="http://schemas.microsoft.com/office/drawing/2014/main" id="{0E6728CD-F3C9-400D-8FF1-390B18098F09}"/>
              </a:ext>
            </a:extLst>
          </p:cNvPr>
          <p:cNvSpPr>
            <a:spLocks noGrp="1"/>
          </p:cNvSpPr>
          <p:nvPr>
            <p:ph type="body" sz="quarter" idx="14" hasCustomPrompt="1"/>
          </p:nvPr>
        </p:nvSpPr>
        <p:spPr>
          <a:xfrm>
            <a:off x="628650" y="2490039"/>
            <a:ext cx="3048000" cy="339965"/>
          </a:xfrm>
        </p:spPr>
        <p:txBody>
          <a:bodyPr>
            <a:normAutofit/>
          </a:bodyPr>
          <a:lstStyle>
            <a:lvl1pPr marL="0" indent="0">
              <a:buSzPct val="89000"/>
              <a:buFont typeface="Arial" panose="020B0604020202020204" pitchFamily="34" charset="0"/>
              <a:buNone/>
              <a:defRPr sz="1600"/>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title</a:t>
            </a:r>
          </a:p>
        </p:txBody>
      </p:sp>
      <p:sp>
        <p:nvSpPr>
          <p:cNvPr id="24" name="Freeform 19">
            <a:extLst>
              <a:ext uri="{FF2B5EF4-FFF2-40B4-BE49-F238E27FC236}">
                <a16:creationId xmlns:a16="http://schemas.microsoft.com/office/drawing/2014/main" id="{0608B984-6198-40A8-A8B5-0497180DC16E}"/>
              </a:ext>
            </a:extLst>
          </p:cNvPr>
          <p:cNvSpPr>
            <a:spLocks noEditPoints="1"/>
          </p:cNvSpPr>
          <p:nvPr userDrawn="1"/>
        </p:nvSpPr>
        <p:spPr bwMode="auto">
          <a:xfrm>
            <a:off x="171450" y="2490039"/>
            <a:ext cx="371924" cy="369286"/>
          </a:xfrm>
          <a:custGeom>
            <a:avLst/>
            <a:gdLst>
              <a:gd name="T0" fmla="*/ 2467 w 3380"/>
              <a:gd name="T1" fmla="*/ 933 h 3357"/>
              <a:gd name="T2" fmla="*/ 1413 w 3380"/>
              <a:gd name="T3" fmla="*/ 2007 h 3357"/>
              <a:gd name="T4" fmla="*/ 1372 w 3380"/>
              <a:gd name="T5" fmla="*/ 2015 h 3357"/>
              <a:gd name="T6" fmla="*/ 929 w 3380"/>
              <a:gd name="T7" fmla="*/ 1549 h 3357"/>
              <a:gd name="T8" fmla="*/ 875 w 3380"/>
              <a:gd name="T9" fmla="*/ 1525 h 3357"/>
              <a:gd name="T10" fmla="*/ 821 w 3380"/>
              <a:gd name="T11" fmla="*/ 1549 h 3357"/>
              <a:gd name="T12" fmla="*/ 697 w 3380"/>
              <a:gd name="T13" fmla="*/ 1683 h 3357"/>
              <a:gd name="T14" fmla="*/ 692 w 3380"/>
              <a:gd name="T15" fmla="*/ 1721 h 3357"/>
              <a:gd name="T16" fmla="*/ 714 w 3380"/>
              <a:gd name="T17" fmla="*/ 1763 h 3357"/>
              <a:gd name="T18" fmla="*/ 1337 w 3380"/>
              <a:gd name="T19" fmla="*/ 2429 h 3357"/>
              <a:gd name="T20" fmla="*/ 1382 w 3380"/>
              <a:gd name="T21" fmla="*/ 2442 h 3357"/>
              <a:gd name="T22" fmla="*/ 1424 w 3380"/>
              <a:gd name="T23" fmla="*/ 2429 h 3357"/>
              <a:gd name="T24" fmla="*/ 2677 w 3380"/>
              <a:gd name="T25" fmla="*/ 1138 h 3357"/>
              <a:gd name="T26" fmla="*/ 2687 w 3380"/>
              <a:gd name="T27" fmla="*/ 1093 h 3357"/>
              <a:gd name="T28" fmla="*/ 2666 w 3380"/>
              <a:gd name="T29" fmla="*/ 1053 h 3357"/>
              <a:gd name="T30" fmla="*/ 2523 w 3380"/>
              <a:gd name="T31" fmla="*/ 926 h 3357"/>
              <a:gd name="T32" fmla="*/ 1797 w 3380"/>
              <a:gd name="T33" fmla="*/ 3 h 3357"/>
              <a:gd name="T34" fmla="*/ 2107 w 3380"/>
              <a:gd name="T35" fmla="*/ 51 h 3357"/>
              <a:gd name="T36" fmla="*/ 2396 w 3380"/>
              <a:gd name="T37" fmla="*/ 152 h 3357"/>
              <a:gd name="T38" fmla="*/ 2657 w 3380"/>
              <a:gd name="T39" fmla="*/ 300 h 3357"/>
              <a:gd name="T40" fmla="*/ 2886 w 3380"/>
              <a:gd name="T41" fmla="*/ 491 h 3357"/>
              <a:gd name="T42" fmla="*/ 3078 w 3380"/>
              <a:gd name="T43" fmla="*/ 718 h 3357"/>
              <a:gd name="T44" fmla="*/ 3227 w 3380"/>
              <a:gd name="T45" fmla="*/ 978 h 3357"/>
              <a:gd name="T46" fmla="*/ 3328 w 3380"/>
              <a:gd name="T47" fmla="*/ 1265 h 3357"/>
              <a:gd name="T48" fmla="*/ 3376 w 3380"/>
              <a:gd name="T49" fmla="*/ 1573 h 3357"/>
              <a:gd name="T50" fmla="*/ 3367 w 3380"/>
              <a:gd name="T51" fmla="*/ 1890 h 3357"/>
              <a:gd name="T52" fmla="*/ 3300 w 3380"/>
              <a:gd name="T53" fmla="*/ 2192 h 3357"/>
              <a:gd name="T54" fmla="*/ 3183 w 3380"/>
              <a:gd name="T55" fmla="*/ 2470 h 3357"/>
              <a:gd name="T56" fmla="*/ 3018 w 3380"/>
              <a:gd name="T57" fmla="*/ 2719 h 3357"/>
              <a:gd name="T58" fmla="*/ 2813 w 3380"/>
              <a:gd name="T59" fmla="*/ 2935 h 3357"/>
              <a:gd name="T60" fmla="*/ 2573 w 3380"/>
              <a:gd name="T61" fmla="*/ 3111 h 3357"/>
              <a:gd name="T62" fmla="*/ 2302 w 3380"/>
              <a:gd name="T63" fmla="*/ 3245 h 3357"/>
              <a:gd name="T64" fmla="*/ 2006 w 3380"/>
              <a:gd name="T65" fmla="*/ 3328 h 3357"/>
              <a:gd name="T66" fmla="*/ 1690 w 3380"/>
              <a:gd name="T67" fmla="*/ 3357 h 3357"/>
              <a:gd name="T68" fmla="*/ 1374 w 3380"/>
              <a:gd name="T69" fmla="*/ 3328 h 3357"/>
              <a:gd name="T70" fmla="*/ 1078 w 3380"/>
              <a:gd name="T71" fmla="*/ 3245 h 3357"/>
              <a:gd name="T72" fmla="*/ 806 w 3380"/>
              <a:gd name="T73" fmla="*/ 3111 h 3357"/>
              <a:gd name="T74" fmla="*/ 565 w 3380"/>
              <a:gd name="T75" fmla="*/ 2935 h 3357"/>
              <a:gd name="T76" fmla="*/ 361 w 3380"/>
              <a:gd name="T77" fmla="*/ 2719 h 3357"/>
              <a:gd name="T78" fmla="*/ 197 w 3380"/>
              <a:gd name="T79" fmla="*/ 2470 h 3357"/>
              <a:gd name="T80" fmla="*/ 79 w 3380"/>
              <a:gd name="T81" fmla="*/ 2192 h 3357"/>
              <a:gd name="T82" fmla="*/ 13 w 3380"/>
              <a:gd name="T83" fmla="*/ 1890 h 3357"/>
              <a:gd name="T84" fmla="*/ 3 w 3380"/>
              <a:gd name="T85" fmla="*/ 1573 h 3357"/>
              <a:gd name="T86" fmla="*/ 51 w 3380"/>
              <a:gd name="T87" fmla="*/ 1265 h 3357"/>
              <a:gd name="T88" fmla="*/ 152 w 3380"/>
              <a:gd name="T89" fmla="*/ 978 h 3357"/>
              <a:gd name="T90" fmla="*/ 301 w 3380"/>
              <a:gd name="T91" fmla="*/ 718 h 3357"/>
              <a:gd name="T92" fmla="*/ 493 w 3380"/>
              <a:gd name="T93" fmla="*/ 491 h 3357"/>
              <a:gd name="T94" fmla="*/ 722 w 3380"/>
              <a:gd name="T95" fmla="*/ 300 h 3357"/>
              <a:gd name="T96" fmla="*/ 984 w 3380"/>
              <a:gd name="T97" fmla="*/ 152 h 3357"/>
              <a:gd name="T98" fmla="*/ 1273 w 3380"/>
              <a:gd name="T99" fmla="*/ 51 h 3357"/>
              <a:gd name="T100" fmla="*/ 1583 w 3380"/>
              <a:gd name="T101" fmla="*/ 3 h 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80" h="3357">
                <a:moveTo>
                  <a:pt x="2504" y="924"/>
                </a:moveTo>
                <a:lnTo>
                  <a:pt x="2485" y="926"/>
                </a:lnTo>
                <a:lnTo>
                  <a:pt x="2467" y="933"/>
                </a:lnTo>
                <a:lnTo>
                  <a:pt x="2450" y="946"/>
                </a:lnTo>
                <a:lnTo>
                  <a:pt x="2443" y="946"/>
                </a:lnTo>
                <a:lnTo>
                  <a:pt x="1413" y="2007"/>
                </a:lnTo>
                <a:lnTo>
                  <a:pt x="1401" y="2015"/>
                </a:lnTo>
                <a:lnTo>
                  <a:pt x="1386" y="2018"/>
                </a:lnTo>
                <a:lnTo>
                  <a:pt x="1372" y="2015"/>
                </a:lnTo>
                <a:lnTo>
                  <a:pt x="1360" y="2007"/>
                </a:lnTo>
                <a:lnTo>
                  <a:pt x="937" y="1557"/>
                </a:lnTo>
                <a:lnTo>
                  <a:pt x="929" y="1549"/>
                </a:lnTo>
                <a:lnTo>
                  <a:pt x="913" y="1536"/>
                </a:lnTo>
                <a:lnTo>
                  <a:pt x="895" y="1529"/>
                </a:lnTo>
                <a:lnTo>
                  <a:pt x="875" y="1525"/>
                </a:lnTo>
                <a:lnTo>
                  <a:pt x="856" y="1529"/>
                </a:lnTo>
                <a:lnTo>
                  <a:pt x="838" y="1536"/>
                </a:lnTo>
                <a:lnTo>
                  <a:pt x="821" y="1549"/>
                </a:lnTo>
                <a:lnTo>
                  <a:pt x="714" y="1656"/>
                </a:lnTo>
                <a:lnTo>
                  <a:pt x="704" y="1668"/>
                </a:lnTo>
                <a:lnTo>
                  <a:pt x="697" y="1683"/>
                </a:lnTo>
                <a:lnTo>
                  <a:pt x="692" y="1697"/>
                </a:lnTo>
                <a:lnTo>
                  <a:pt x="691" y="1709"/>
                </a:lnTo>
                <a:lnTo>
                  <a:pt x="692" y="1721"/>
                </a:lnTo>
                <a:lnTo>
                  <a:pt x="697" y="1736"/>
                </a:lnTo>
                <a:lnTo>
                  <a:pt x="704" y="1750"/>
                </a:lnTo>
                <a:lnTo>
                  <a:pt x="714" y="1763"/>
                </a:lnTo>
                <a:lnTo>
                  <a:pt x="730" y="1778"/>
                </a:lnTo>
                <a:lnTo>
                  <a:pt x="1329" y="2418"/>
                </a:lnTo>
                <a:lnTo>
                  <a:pt x="1337" y="2429"/>
                </a:lnTo>
                <a:lnTo>
                  <a:pt x="1350" y="2435"/>
                </a:lnTo>
                <a:lnTo>
                  <a:pt x="1365" y="2440"/>
                </a:lnTo>
                <a:lnTo>
                  <a:pt x="1382" y="2442"/>
                </a:lnTo>
                <a:lnTo>
                  <a:pt x="1399" y="2440"/>
                </a:lnTo>
                <a:lnTo>
                  <a:pt x="1413" y="2435"/>
                </a:lnTo>
                <a:lnTo>
                  <a:pt x="1424" y="2429"/>
                </a:lnTo>
                <a:lnTo>
                  <a:pt x="1436" y="2418"/>
                </a:lnTo>
                <a:lnTo>
                  <a:pt x="2666" y="1152"/>
                </a:lnTo>
                <a:lnTo>
                  <a:pt x="2677" y="1138"/>
                </a:lnTo>
                <a:lnTo>
                  <a:pt x="2684" y="1124"/>
                </a:lnTo>
                <a:lnTo>
                  <a:pt x="2687" y="1107"/>
                </a:lnTo>
                <a:lnTo>
                  <a:pt x="2687" y="1093"/>
                </a:lnTo>
                <a:lnTo>
                  <a:pt x="2684" y="1078"/>
                </a:lnTo>
                <a:lnTo>
                  <a:pt x="2677" y="1064"/>
                </a:lnTo>
                <a:lnTo>
                  <a:pt x="2666" y="1053"/>
                </a:lnTo>
                <a:lnTo>
                  <a:pt x="2558" y="946"/>
                </a:lnTo>
                <a:lnTo>
                  <a:pt x="2541" y="933"/>
                </a:lnTo>
                <a:lnTo>
                  <a:pt x="2523" y="926"/>
                </a:lnTo>
                <a:lnTo>
                  <a:pt x="2504" y="924"/>
                </a:lnTo>
                <a:close/>
                <a:moveTo>
                  <a:pt x="1690" y="0"/>
                </a:moveTo>
                <a:lnTo>
                  <a:pt x="1797" y="3"/>
                </a:lnTo>
                <a:lnTo>
                  <a:pt x="1902" y="14"/>
                </a:lnTo>
                <a:lnTo>
                  <a:pt x="2006" y="29"/>
                </a:lnTo>
                <a:lnTo>
                  <a:pt x="2107" y="51"/>
                </a:lnTo>
                <a:lnTo>
                  <a:pt x="2206" y="79"/>
                </a:lnTo>
                <a:lnTo>
                  <a:pt x="2302" y="113"/>
                </a:lnTo>
                <a:lnTo>
                  <a:pt x="2396" y="152"/>
                </a:lnTo>
                <a:lnTo>
                  <a:pt x="2486" y="197"/>
                </a:lnTo>
                <a:lnTo>
                  <a:pt x="2573" y="246"/>
                </a:lnTo>
                <a:lnTo>
                  <a:pt x="2657" y="300"/>
                </a:lnTo>
                <a:lnTo>
                  <a:pt x="2737" y="359"/>
                </a:lnTo>
                <a:lnTo>
                  <a:pt x="2813" y="422"/>
                </a:lnTo>
                <a:lnTo>
                  <a:pt x="2886" y="491"/>
                </a:lnTo>
                <a:lnTo>
                  <a:pt x="2954" y="562"/>
                </a:lnTo>
                <a:lnTo>
                  <a:pt x="3018" y="638"/>
                </a:lnTo>
                <a:lnTo>
                  <a:pt x="3078" y="718"/>
                </a:lnTo>
                <a:lnTo>
                  <a:pt x="3133" y="802"/>
                </a:lnTo>
                <a:lnTo>
                  <a:pt x="3183" y="888"/>
                </a:lnTo>
                <a:lnTo>
                  <a:pt x="3227" y="978"/>
                </a:lnTo>
                <a:lnTo>
                  <a:pt x="3267" y="1070"/>
                </a:lnTo>
                <a:lnTo>
                  <a:pt x="3300" y="1166"/>
                </a:lnTo>
                <a:lnTo>
                  <a:pt x="3328" y="1265"/>
                </a:lnTo>
                <a:lnTo>
                  <a:pt x="3350" y="1365"/>
                </a:lnTo>
                <a:lnTo>
                  <a:pt x="3367" y="1468"/>
                </a:lnTo>
                <a:lnTo>
                  <a:pt x="3376" y="1573"/>
                </a:lnTo>
                <a:lnTo>
                  <a:pt x="3380" y="1678"/>
                </a:lnTo>
                <a:lnTo>
                  <a:pt x="3376" y="1785"/>
                </a:lnTo>
                <a:lnTo>
                  <a:pt x="3367" y="1890"/>
                </a:lnTo>
                <a:lnTo>
                  <a:pt x="3350" y="1993"/>
                </a:lnTo>
                <a:lnTo>
                  <a:pt x="3328" y="2093"/>
                </a:lnTo>
                <a:lnTo>
                  <a:pt x="3300" y="2192"/>
                </a:lnTo>
                <a:lnTo>
                  <a:pt x="3267" y="2287"/>
                </a:lnTo>
                <a:lnTo>
                  <a:pt x="3227" y="2380"/>
                </a:lnTo>
                <a:lnTo>
                  <a:pt x="3183" y="2470"/>
                </a:lnTo>
                <a:lnTo>
                  <a:pt x="3133" y="2556"/>
                </a:lnTo>
                <a:lnTo>
                  <a:pt x="3078" y="2638"/>
                </a:lnTo>
                <a:lnTo>
                  <a:pt x="3018" y="2719"/>
                </a:lnTo>
                <a:lnTo>
                  <a:pt x="2954" y="2795"/>
                </a:lnTo>
                <a:lnTo>
                  <a:pt x="2886" y="2866"/>
                </a:lnTo>
                <a:lnTo>
                  <a:pt x="2813" y="2935"/>
                </a:lnTo>
                <a:lnTo>
                  <a:pt x="2737" y="2998"/>
                </a:lnTo>
                <a:lnTo>
                  <a:pt x="2657" y="3056"/>
                </a:lnTo>
                <a:lnTo>
                  <a:pt x="2573" y="3111"/>
                </a:lnTo>
                <a:lnTo>
                  <a:pt x="2486" y="3161"/>
                </a:lnTo>
                <a:lnTo>
                  <a:pt x="2396" y="3205"/>
                </a:lnTo>
                <a:lnTo>
                  <a:pt x="2302" y="3245"/>
                </a:lnTo>
                <a:lnTo>
                  <a:pt x="2206" y="3278"/>
                </a:lnTo>
                <a:lnTo>
                  <a:pt x="2107" y="3306"/>
                </a:lnTo>
                <a:lnTo>
                  <a:pt x="2006" y="3328"/>
                </a:lnTo>
                <a:lnTo>
                  <a:pt x="1902" y="3344"/>
                </a:lnTo>
                <a:lnTo>
                  <a:pt x="1797" y="3354"/>
                </a:lnTo>
                <a:lnTo>
                  <a:pt x="1690" y="3357"/>
                </a:lnTo>
                <a:lnTo>
                  <a:pt x="1583" y="3354"/>
                </a:lnTo>
                <a:lnTo>
                  <a:pt x="1477" y="3344"/>
                </a:lnTo>
                <a:lnTo>
                  <a:pt x="1374" y="3328"/>
                </a:lnTo>
                <a:lnTo>
                  <a:pt x="1273" y="3306"/>
                </a:lnTo>
                <a:lnTo>
                  <a:pt x="1174" y="3278"/>
                </a:lnTo>
                <a:lnTo>
                  <a:pt x="1078" y="3245"/>
                </a:lnTo>
                <a:lnTo>
                  <a:pt x="984" y="3205"/>
                </a:lnTo>
                <a:lnTo>
                  <a:pt x="894" y="3161"/>
                </a:lnTo>
                <a:lnTo>
                  <a:pt x="806" y="3111"/>
                </a:lnTo>
                <a:lnTo>
                  <a:pt x="722" y="3056"/>
                </a:lnTo>
                <a:lnTo>
                  <a:pt x="642" y="2998"/>
                </a:lnTo>
                <a:lnTo>
                  <a:pt x="565" y="2935"/>
                </a:lnTo>
                <a:lnTo>
                  <a:pt x="493" y="2866"/>
                </a:lnTo>
                <a:lnTo>
                  <a:pt x="425" y="2795"/>
                </a:lnTo>
                <a:lnTo>
                  <a:pt x="361" y="2719"/>
                </a:lnTo>
                <a:lnTo>
                  <a:pt x="301" y="2638"/>
                </a:lnTo>
                <a:lnTo>
                  <a:pt x="247" y="2556"/>
                </a:lnTo>
                <a:lnTo>
                  <a:pt x="197" y="2470"/>
                </a:lnTo>
                <a:lnTo>
                  <a:pt x="152" y="2380"/>
                </a:lnTo>
                <a:lnTo>
                  <a:pt x="113" y="2287"/>
                </a:lnTo>
                <a:lnTo>
                  <a:pt x="79" y="2192"/>
                </a:lnTo>
                <a:lnTo>
                  <a:pt x="51" y="2093"/>
                </a:lnTo>
                <a:lnTo>
                  <a:pt x="29" y="1993"/>
                </a:lnTo>
                <a:lnTo>
                  <a:pt x="13" y="1890"/>
                </a:lnTo>
                <a:lnTo>
                  <a:pt x="3" y="1785"/>
                </a:lnTo>
                <a:lnTo>
                  <a:pt x="0" y="1678"/>
                </a:lnTo>
                <a:lnTo>
                  <a:pt x="3" y="1573"/>
                </a:lnTo>
                <a:lnTo>
                  <a:pt x="13" y="1468"/>
                </a:lnTo>
                <a:lnTo>
                  <a:pt x="29" y="1365"/>
                </a:lnTo>
                <a:lnTo>
                  <a:pt x="51" y="1265"/>
                </a:lnTo>
                <a:lnTo>
                  <a:pt x="79" y="1166"/>
                </a:lnTo>
                <a:lnTo>
                  <a:pt x="113" y="1070"/>
                </a:lnTo>
                <a:lnTo>
                  <a:pt x="152" y="978"/>
                </a:lnTo>
                <a:lnTo>
                  <a:pt x="197" y="888"/>
                </a:lnTo>
                <a:lnTo>
                  <a:pt x="247" y="802"/>
                </a:lnTo>
                <a:lnTo>
                  <a:pt x="301" y="718"/>
                </a:lnTo>
                <a:lnTo>
                  <a:pt x="361" y="638"/>
                </a:lnTo>
                <a:lnTo>
                  <a:pt x="425" y="562"/>
                </a:lnTo>
                <a:lnTo>
                  <a:pt x="493" y="491"/>
                </a:lnTo>
                <a:lnTo>
                  <a:pt x="565" y="422"/>
                </a:lnTo>
                <a:lnTo>
                  <a:pt x="642" y="359"/>
                </a:lnTo>
                <a:lnTo>
                  <a:pt x="722" y="300"/>
                </a:lnTo>
                <a:lnTo>
                  <a:pt x="806" y="246"/>
                </a:lnTo>
                <a:lnTo>
                  <a:pt x="894" y="197"/>
                </a:lnTo>
                <a:lnTo>
                  <a:pt x="984" y="152"/>
                </a:lnTo>
                <a:lnTo>
                  <a:pt x="1078" y="113"/>
                </a:lnTo>
                <a:lnTo>
                  <a:pt x="1174" y="79"/>
                </a:lnTo>
                <a:lnTo>
                  <a:pt x="1273" y="51"/>
                </a:lnTo>
                <a:lnTo>
                  <a:pt x="1374" y="29"/>
                </a:lnTo>
                <a:lnTo>
                  <a:pt x="1477" y="14"/>
                </a:lnTo>
                <a:lnTo>
                  <a:pt x="1583" y="3"/>
                </a:lnTo>
                <a:lnTo>
                  <a:pt x="1690" y="0"/>
                </a:lnTo>
                <a:close/>
              </a:path>
            </a:pathLst>
          </a:custGeom>
          <a:solidFill>
            <a:schemeClr val="accent6">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Text Placeholder 4">
            <a:extLst>
              <a:ext uri="{FF2B5EF4-FFF2-40B4-BE49-F238E27FC236}">
                <a16:creationId xmlns:a16="http://schemas.microsoft.com/office/drawing/2014/main" id="{D585CF32-A31E-4337-9850-BF8726C775E5}"/>
              </a:ext>
            </a:extLst>
          </p:cNvPr>
          <p:cNvSpPr>
            <a:spLocks noGrp="1"/>
          </p:cNvSpPr>
          <p:nvPr>
            <p:ph type="body" sz="quarter" idx="15" hasCustomPrompt="1"/>
          </p:nvPr>
        </p:nvSpPr>
        <p:spPr>
          <a:xfrm>
            <a:off x="628650" y="2861268"/>
            <a:ext cx="3720164" cy="548682"/>
          </a:xfrm>
        </p:spPr>
        <p:txBody>
          <a:bodyPr>
            <a:normAutofit/>
          </a:bodyPr>
          <a:lstStyle>
            <a:lvl1pPr marL="0" indent="0">
              <a:buFontTx/>
              <a:buNone/>
              <a:defRPr sz="1400">
                <a:latin typeface="+mn-lt"/>
              </a:defRPr>
            </a:lvl1pPr>
          </a:lstStyle>
          <a:p>
            <a:pPr lvl="0"/>
            <a:r>
              <a:rPr lang="en-US"/>
              <a:t>Click to edit content</a:t>
            </a:r>
          </a:p>
        </p:txBody>
      </p:sp>
      <p:sp>
        <p:nvSpPr>
          <p:cNvPr id="26" name="Text Placeholder 3">
            <a:extLst>
              <a:ext uri="{FF2B5EF4-FFF2-40B4-BE49-F238E27FC236}">
                <a16:creationId xmlns:a16="http://schemas.microsoft.com/office/drawing/2014/main" id="{1BA916C1-7E76-44AD-B4F2-280839E75AB9}"/>
              </a:ext>
            </a:extLst>
          </p:cNvPr>
          <p:cNvSpPr>
            <a:spLocks noGrp="1"/>
          </p:cNvSpPr>
          <p:nvPr>
            <p:ph type="body" sz="quarter" idx="16" hasCustomPrompt="1"/>
          </p:nvPr>
        </p:nvSpPr>
        <p:spPr>
          <a:xfrm>
            <a:off x="628650" y="3663473"/>
            <a:ext cx="3048000" cy="339965"/>
          </a:xfrm>
        </p:spPr>
        <p:txBody>
          <a:bodyPr>
            <a:normAutofit/>
          </a:bodyPr>
          <a:lstStyle>
            <a:lvl1pPr marL="0" indent="0">
              <a:buSzPct val="89000"/>
              <a:buFont typeface="Arial" panose="020B0604020202020204" pitchFamily="34" charset="0"/>
              <a:buNone/>
              <a:defRPr sz="1600"/>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title</a:t>
            </a:r>
          </a:p>
        </p:txBody>
      </p:sp>
      <p:sp>
        <p:nvSpPr>
          <p:cNvPr id="27" name="Freeform 19">
            <a:extLst>
              <a:ext uri="{FF2B5EF4-FFF2-40B4-BE49-F238E27FC236}">
                <a16:creationId xmlns:a16="http://schemas.microsoft.com/office/drawing/2014/main" id="{BE74633D-CA45-4706-9FCD-934770837E44}"/>
              </a:ext>
            </a:extLst>
          </p:cNvPr>
          <p:cNvSpPr>
            <a:spLocks noEditPoints="1"/>
          </p:cNvSpPr>
          <p:nvPr userDrawn="1"/>
        </p:nvSpPr>
        <p:spPr bwMode="auto">
          <a:xfrm>
            <a:off x="171450" y="3663473"/>
            <a:ext cx="371924" cy="369286"/>
          </a:xfrm>
          <a:custGeom>
            <a:avLst/>
            <a:gdLst>
              <a:gd name="T0" fmla="*/ 2467 w 3380"/>
              <a:gd name="T1" fmla="*/ 933 h 3357"/>
              <a:gd name="T2" fmla="*/ 1413 w 3380"/>
              <a:gd name="T3" fmla="*/ 2007 h 3357"/>
              <a:gd name="T4" fmla="*/ 1372 w 3380"/>
              <a:gd name="T5" fmla="*/ 2015 h 3357"/>
              <a:gd name="T6" fmla="*/ 929 w 3380"/>
              <a:gd name="T7" fmla="*/ 1549 h 3357"/>
              <a:gd name="T8" fmla="*/ 875 w 3380"/>
              <a:gd name="T9" fmla="*/ 1525 h 3357"/>
              <a:gd name="T10" fmla="*/ 821 w 3380"/>
              <a:gd name="T11" fmla="*/ 1549 h 3357"/>
              <a:gd name="T12" fmla="*/ 697 w 3380"/>
              <a:gd name="T13" fmla="*/ 1683 h 3357"/>
              <a:gd name="T14" fmla="*/ 692 w 3380"/>
              <a:gd name="T15" fmla="*/ 1721 h 3357"/>
              <a:gd name="T16" fmla="*/ 714 w 3380"/>
              <a:gd name="T17" fmla="*/ 1763 h 3357"/>
              <a:gd name="T18" fmla="*/ 1337 w 3380"/>
              <a:gd name="T19" fmla="*/ 2429 h 3357"/>
              <a:gd name="T20" fmla="*/ 1382 w 3380"/>
              <a:gd name="T21" fmla="*/ 2442 h 3357"/>
              <a:gd name="T22" fmla="*/ 1424 w 3380"/>
              <a:gd name="T23" fmla="*/ 2429 h 3357"/>
              <a:gd name="T24" fmla="*/ 2677 w 3380"/>
              <a:gd name="T25" fmla="*/ 1138 h 3357"/>
              <a:gd name="T26" fmla="*/ 2687 w 3380"/>
              <a:gd name="T27" fmla="*/ 1093 h 3357"/>
              <a:gd name="T28" fmla="*/ 2666 w 3380"/>
              <a:gd name="T29" fmla="*/ 1053 h 3357"/>
              <a:gd name="T30" fmla="*/ 2523 w 3380"/>
              <a:gd name="T31" fmla="*/ 926 h 3357"/>
              <a:gd name="T32" fmla="*/ 1797 w 3380"/>
              <a:gd name="T33" fmla="*/ 3 h 3357"/>
              <a:gd name="T34" fmla="*/ 2107 w 3380"/>
              <a:gd name="T35" fmla="*/ 51 h 3357"/>
              <a:gd name="T36" fmla="*/ 2396 w 3380"/>
              <a:gd name="T37" fmla="*/ 152 h 3357"/>
              <a:gd name="T38" fmla="*/ 2657 w 3380"/>
              <a:gd name="T39" fmla="*/ 300 h 3357"/>
              <a:gd name="T40" fmla="*/ 2886 w 3380"/>
              <a:gd name="T41" fmla="*/ 491 h 3357"/>
              <a:gd name="T42" fmla="*/ 3078 w 3380"/>
              <a:gd name="T43" fmla="*/ 718 h 3357"/>
              <a:gd name="T44" fmla="*/ 3227 w 3380"/>
              <a:gd name="T45" fmla="*/ 978 h 3357"/>
              <a:gd name="T46" fmla="*/ 3328 w 3380"/>
              <a:gd name="T47" fmla="*/ 1265 h 3357"/>
              <a:gd name="T48" fmla="*/ 3376 w 3380"/>
              <a:gd name="T49" fmla="*/ 1573 h 3357"/>
              <a:gd name="T50" fmla="*/ 3367 w 3380"/>
              <a:gd name="T51" fmla="*/ 1890 h 3357"/>
              <a:gd name="T52" fmla="*/ 3300 w 3380"/>
              <a:gd name="T53" fmla="*/ 2192 h 3357"/>
              <a:gd name="T54" fmla="*/ 3183 w 3380"/>
              <a:gd name="T55" fmla="*/ 2470 h 3357"/>
              <a:gd name="T56" fmla="*/ 3018 w 3380"/>
              <a:gd name="T57" fmla="*/ 2719 h 3357"/>
              <a:gd name="T58" fmla="*/ 2813 w 3380"/>
              <a:gd name="T59" fmla="*/ 2935 h 3357"/>
              <a:gd name="T60" fmla="*/ 2573 w 3380"/>
              <a:gd name="T61" fmla="*/ 3111 h 3357"/>
              <a:gd name="T62" fmla="*/ 2302 w 3380"/>
              <a:gd name="T63" fmla="*/ 3245 h 3357"/>
              <a:gd name="T64" fmla="*/ 2006 w 3380"/>
              <a:gd name="T65" fmla="*/ 3328 h 3357"/>
              <a:gd name="T66" fmla="*/ 1690 w 3380"/>
              <a:gd name="T67" fmla="*/ 3357 h 3357"/>
              <a:gd name="T68" fmla="*/ 1374 w 3380"/>
              <a:gd name="T69" fmla="*/ 3328 h 3357"/>
              <a:gd name="T70" fmla="*/ 1078 w 3380"/>
              <a:gd name="T71" fmla="*/ 3245 h 3357"/>
              <a:gd name="T72" fmla="*/ 806 w 3380"/>
              <a:gd name="T73" fmla="*/ 3111 h 3357"/>
              <a:gd name="T74" fmla="*/ 565 w 3380"/>
              <a:gd name="T75" fmla="*/ 2935 h 3357"/>
              <a:gd name="T76" fmla="*/ 361 w 3380"/>
              <a:gd name="T77" fmla="*/ 2719 h 3357"/>
              <a:gd name="T78" fmla="*/ 197 w 3380"/>
              <a:gd name="T79" fmla="*/ 2470 h 3357"/>
              <a:gd name="T80" fmla="*/ 79 w 3380"/>
              <a:gd name="T81" fmla="*/ 2192 h 3357"/>
              <a:gd name="T82" fmla="*/ 13 w 3380"/>
              <a:gd name="T83" fmla="*/ 1890 h 3357"/>
              <a:gd name="T84" fmla="*/ 3 w 3380"/>
              <a:gd name="T85" fmla="*/ 1573 h 3357"/>
              <a:gd name="T86" fmla="*/ 51 w 3380"/>
              <a:gd name="T87" fmla="*/ 1265 h 3357"/>
              <a:gd name="T88" fmla="*/ 152 w 3380"/>
              <a:gd name="T89" fmla="*/ 978 h 3357"/>
              <a:gd name="T90" fmla="*/ 301 w 3380"/>
              <a:gd name="T91" fmla="*/ 718 h 3357"/>
              <a:gd name="T92" fmla="*/ 493 w 3380"/>
              <a:gd name="T93" fmla="*/ 491 h 3357"/>
              <a:gd name="T94" fmla="*/ 722 w 3380"/>
              <a:gd name="T95" fmla="*/ 300 h 3357"/>
              <a:gd name="T96" fmla="*/ 984 w 3380"/>
              <a:gd name="T97" fmla="*/ 152 h 3357"/>
              <a:gd name="T98" fmla="*/ 1273 w 3380"/>
              <a:gd name="T99" fmla="*/ 51 h 3357"/>
              <a:gd name="T100" fmla="*/ 1583 w 3380"/>
              <a:gd name="T101" fmla="*/ 3 h 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80" h="3357">
                <a:moveTo>
                  <a:pt x="2504" y="924"/>
                </a:moveTo>
                <a:lnTo>
                  <a:pt x="2485" y="926"/>
                </a:lnTo>
                <a:lnTo>
                  <a:pt x="2467" y="933"/>
                </a:lnTo>
                <a:lnTo>
                  <a:pt x="2450" y="946"/>
                </a:lnTo>
                <a:lnTo>
                  <a:pt x="2443" y="946"/>
                </a:lnTo>
                <a:lnTo>
                  <a:pt x="1413" y="2007"/>
                </a:lnTo>
                <a:lnTo>
                  <a:pt x="1401" y="2015"/>
                </a:lnTo>
                <a:lnTo>
                  <a:pt x="1386" y="2018"/>
                </a:lnTo>
                <a:lnTo>
                  <a:pt x="1372" y="2015"/>
                </a:lnTo>
                <a:lnTo>
                  <a:pt x="1360" y="2007"/>
                </a:lnTo>
                <a:lnTo>
                  <a:pt x="937" y="1557"/>
                </a:lnTo>
                <a:lnTo>
                  <a:pt x="929" y="1549"/>
                </a:lnTo>
                <a:lnTo>
                  <a:pt x="913" y="1536"/>
                </a:lnTo>
                <a:lnTo>
                  <a:pt x="895" y="1529"/>
                </a:lnTo>
                <a:lnTo>
                  <a:pt x="875" y="1525"/>
                </a:lnTo>
                <a:lnTo>
                  <a:pt x="856" y="1529"/>
                </a:lnTo>
                <a:lnTo>
                  <a:pt x="838" y="1536"/>
                </a:lnTo>
                <a:lnTo>
                  <a:pt x="821" y="1549"/>
                </a:lnTo>
                <a:lnTo>
                  <a:pt x="714" y="1656"/>
                </a:lnTo>
                <a:lnTo>
                  <a:pt x="704" y="1668"/>
                </a:lnTo>
                <a:lnTo>
                  <a:pt x="697" y="1683"/>
                </a:lnTo>
                <a:lnTo>
                  <a:pt x="692" y="1697"/>
                </a:lnTo>
                <a:lnTo>
                  <a:pt x="691" y="1709"/>
                </a:lnTo>
                <a:lnTo>
                  <a:pt x="692" y="1721"/>
                </a:lnTo>
                <a:lnTo>
                  <a:pt x="697" y="1736"/>
                </a:lnTo>
                <a:lnTo>
                  <a:pt x="704" y="1750"/>
                </a:lnTo>
                <a:lnTo>
                  <a:pt x="714" y="1763"/>
                </a:lnTo>
                <a:lnTo>
                  <a:pt x="730" y="1778"/>
                </a:lnTo>
                <a:lnTo>
                  <a:pt x="1329" y="2418"/>
                </a:lnTo>
                <a:lnTo>
                  <a:pt x="1337" y="2429"/>
                </a:lnTo>
                <a:lnTo>
                  <a:pt x="1350" y="2435"/>
                </a:lnTo>
                <a:lnTo>
                  <a:pt x="1365" y="2440"/>
                </a:lnTo>
                <a:lnTo>
                  <a:pt x="1382" y="2442"/>
                </a:lnTo>
                <a:lnTo>
                  <a:pt x="1399" y="2440"/>
                </a:lnTo>
                <a:lnTo>
                  <a:pt x="1413" y="2435"/>
                </a:lnTo>
                <a:lnTo>
                  <a:pt x="1424" y="2429"/>
                </a:lnTo>
                <a:lnTo>
                  <a:pt x="1436" y="2418"/>
                </a:lnTo>
                <a:lnTo>
                  <a:pt x="2666" y="1152"/>
                </a:lnTo>
                <a:lnTo>
                  <a:pt x="2677" y="1138"/>
                </a:lnTo>
                <a:lnTo>
                  <a:pt x="2684" y="1124"/>
                </a:lnTo>
                <a:lnTo>
                  <a:pt x="2687" y="1107"/>
                </a:lnTo>
                <a:lnTo>
                  <a:pt x="2687" y="1093"/>
                </a:lnTo>
                <a:lnTo>
                  <a:pt x="2684" y="1078"/>
                </a:lnTo>
                <a:lnTo>
                  <a:pt x="2677" y="1064"/>
                </a:lnTo>
                <a:lnTo>
                  <a:pt x="2666" y="1053"/>
                </a:lnTo>
                <a:lnTo>
                  <a:pt x="2558" y="946"/>
                </a:lnTo>
                <a:lnTo>
                  <a:pt x="2541" y="933"/>
                </a:lnTo>
                <a:lnTo>
                  <a:pt x="2523" y="926"/>
                </a:lnTo>
                <a:lnTo>
                  <a:pt x="2504" y="924"/>
                </a:lnTo>
                <a:close/>
                <a:moveTo>
                  <a:pt x="1690" y="0"/>
                </a:moveTo>
                <a:lnTo>
                  <a:pt x="1797" y="3"/>
                </a:lnTo>
                <a:lnTo>
                  <a:pt x="1902" y="14"/>
                </a:lnTo>
                <a:lnTo>
                  <a:pt x="2006" y="29"/>
                </a:lnTo>
                <a:lnTo>
                  <a:pt x="2107" y="51"/>
                </a:lnTo>
                <a:lnTo>
                  <a:pt x="2206" y="79"/>
                </a:lnTo>
                <a:lnTo>
                  <a:pt x="2302" y="113"/>
                </a:lnTo>
                <a:lnTo>
                  <a:pt x="2396" y="152"/>
                </a:lnTo>
                <a:lnTo>
                  <a:pt x="2486" y="197"/>
                </a:lnTo>
                <a:lnTo>
                  <a:pt x="2573" y="246"/>
                </a:lnTo>
                <a:lnTo>
                  <a:pt x="2657" y="300"/>
                </a:lnTo>
                <a:lnTo>
                  <a:pt x="2737" y="359"/>
                </a:lnTo>
                <a:lnTo>
                  <a:pt x="2813" y="422"/>
                </a:lnTo>
                <a:lnTo>
                  <a:pt x="2886" y="491"/>
                </a:lnTo>
                <a:lnTo>
                  <a:pt x="2954" y="562"/>
                </a:lnTo>
                <a:lnTo>
                  <a:pt x="3018" y="638"/>
                </a:lnTo>
                <a:lnTo>
                  <a:pt x="3078" y="718"/>
                </a:lnTo>
                <a:lnTo>
                  <a:pt x="3133" y="802"/>
                </a:lnTo>
                <a:lnTo>
                  <a:pt x="3183" y="888"/>
                </a:lnTo>
                <a:lnTo>
                  <a:pt x="3227" y="978"/>
                </a:lnTo>
                <a:lnTo>
                  <a:pt x="3267" y="1070"/>
                </a:lnTo>
                <a:lnTo>
                  <a:pt x="3300" y="1166"/>
                </a:lnTo>
                <a:lnTo>
                  <a:pt x="3328" y="1265"/>
                </a:lnTo>
                <a:lnTo>
                  <a:pt x="3350" y="1365"/>
                </a:lnTo>
                <a:lnTo>
                  <a:pt x="3367" y="1468"/>
                </a:lnTo>
                <a:lnTo>
                  <a:pt x="3376" y="1573"/>
                </a:lnTo>
                <a:lnTo>
                  <a:pt x="3380" y="1678"/>
                </a:lnTo>
                <a:lnTo>
                  <a:pt x="3376" y="1785"/>
                </a:lnTo>
                <a:lnTo>
                  <a:pt x="3367" y="1890"/>
                </a:lnTo>
                <a:lnTo>
                  <a:pt x="3350" y="1993"/>
                </a:lnTo>
                <a:lnTo>
                  <a:pt x="3328" y="2093"/>
                </a:lnTo>
                <a:lnTo>
                  <a:pt x="3300" y="2192"/>
                </a:lnTo>
                <a:lnTo>
                  <a:pt x="3267" y="2287"/>
                </a:lnTo>
                <a:lnTo>
                  <a:pt x="3227" y="2380"/>
                </a:lnTo>
                <a:lnTo>
                  <a:pt x="3183" y="2470"/>
                </a:lnTo>
                <a:lnTo>
                  <a:pt x="3133" y="2556"/>
                </a:lnTo>
                <a:lnTo>
                  <a:pt x="3078" y="2638"/>
                </a:lnTo>
                <a:lnTo>
                  <a:pt x="3018" y="2719"/>
                </a:lnTo>
                <a:lnTo>
                  <a:pt x="2954" y="2795"/>
                </a:lnTo>
                <a:lnTo>
                  <a:pt x="2886" y="2866"/>
                </a:lnTo>
                <a:lnTo>
                  <a:pt x="2813" y="2935"/>
                </a:lnTo>
                <a:lnTo>
                  <a:pt x="2737" y="2998"/>
                </a:lnTo>
                <a:lnTo>
                  <a:pt x="2657" y="3056"/>
                </a:lnTo>
                <a:lnTo>
                  <a:pt x="2573" y="3111"/>
                </a:lnTo>
                <a:lnTo>
                  <a:pt x="2486" y="3161"/>
                </a:lnTo>
                <a:lnTo>
                  <a:pt x="2396" y="3205"/>
                </a:lnTo>
                <a:lnTo>
                  <a:pt x="2302" y="3245"/>
                </a:lnTo>
                <a:lnTo>
                  <a:pt x="2206" y="3278"/>
                </a:lnTo>
                <a:lnTo>
                  <a:pt x="2107" y="3306"/>
                </a:lnTo>
                <a:lnTo>
                  <a:pt x="2006" y="3328"/>
                </a:lnTo>
                <a:lnTo>
                  <a:pt x="1902" y="3344"/>
                </a:lnTo>
                <a:lnTo>
                  <a:pt x="1797" y="3354"/>
                </a:lnTo>
                <a:lnTo>
                  <a:pt x="1690" y="3357"/>
                </a:lnTo>
                <a:lnTo>
                  <a:pt x="1583" y="3354"/>
                </a:lnTo>
                <a:lnTo>
                  <a:pt x="1477" y="3344"/>
                </a:lnTo>
                <a:lnTo>
                  <a:pt x="1374" y="3328"/>
                </a:lnTo>
                <a:lnTo>
                  <a:pt x="1273" y="3306"/>
                </a:lnTo>
                <a:lnTo>
                  <a:pt x="1174" y="3278"/>
                </a:lnTo>
                <a:lnTo>
                  <a:pt x="1078" y="3245"/>
                </a:lnTo>
                <a:lnTo>
                  <a:pt x="984" y="3205"/>
                </a:lnTo>
                <a:lnTo>
                  <a:pt x="894" y="3161"/>
                </a:lnTo>
                <a:lnTo>
                  <a:pt x="806" y="3111"/>
                </a:lnTo>
                <a:lnTo>
                  <a:pt x="722" y="3056"/>
                </a:lnTo>
                <a:lnTo>
                  <a:pt x="642" y="2998"/>
                </a:lnTo>
                <a:lnTo>
                  <a:pt x="565" y="2935"/>
                </a:lnTo>
                <a:lnTo>
                  <a:pt x="493" y="2866"/>
                </a:lnTo>
                <a:lnTo>
                  <a:pt x="425" y="2795"/>
                </a:lnTo>
                <a:lnTo>
                  <a:pt x="361" y="2719"/>
                </a:lnTo>
                <a:lnTo>
                  <a:pt x="301" y="2638"/>
                </a:lnTo>
                <a:lnTo>
                  <a:pt x="247" y="2556"/>
                </a:lnTo>
                <a:lnTo>
                  <a:pt x="197" y="2470"/>
                </a:lnTo>
                <a:lnTo>
                  <a:pt x="152" y="2380"/>
                </a:lnTo>
                <a:lnTo>
                  <a:pt x="113" y="2287"/>
                </a:lnTo>
                <a:lnTo>
                  <a:pt x="79" y="2192"/>
                </a:lnTo>
                <a:lnTo>
                  <a:pt x="51" y="2093"/>
                </a:lnTo>
                <a:lnTo>
                  <a:pt x="29" y="1993"/>
                </a:lnTo>
                <a:lnTo>
                  <a:pt x="13" y="1890"/>
                </a:lnTo>
                <a:lnTo>
                  <a:pt x="3" y="1785"/>
                </a:lnTo>
                <a:lnTo>
                  <a:pt x="0" y="1678"/>
                </a:lnTo>
                <a:lnTo>
                  <a:pt x="3" y="1573"/>
                </a:lnTo>
                <a:lnTo>
                  <a:pt x="13" y="1468"/>
                </a:lnTo>
                <a:lnTo>
                  <a:pt x="29" y="1365"/>
                </a:lnTo>
                <a:lnTo>
                  <a:pt x="51" y="1265"/>
                </a:lnTo>
                <a:lnTo>
                  <a:pt x="79" y="1166"/>
                </a:lnTo>
                <a:lnTo>
                  <a:pt x="113" y="1070"/>
                </a:lnTo>
                <a:lnTo>
                  <a:pt x="152" y="978"/>
                </a:lnTo>
                <a:lnTo>
                  <a:pt x="197" y="888"/>
                </a:lnTo>
                <a:lnTo>
                  <a:pt x="247" y="802"/>
                </a:lnTo>
                <a:lnTo>
                  <a:pt x="301" y="718"/>
                </a:lnTo>
                <a:lnTo>
                  <a:pt x="361" y="638"/>
                </a:lnTo>
                <a:lnTo>
                  <a:pt x="425" y="562"/>
                </a:lnTo>
                <a:lnTo>
                  <a:pt x="493" y="491"/>
                </a:lnTo>
                <a:lnTo>
                  <a:pt x="565" y="422"/>
                </a:lnTo>
                <a:lnTo>
                  <a:pt x="642" y="359"/>
                </a:lnTo>
                <a:lnTo>
                  <a:pt x="722" y="300"/>
                </a:lnTo>
                <a:lnTo>
                  <a:pt x="806" y="246"/>
                </a:lnTo>
                <a:lnTo>
                  <a:pt x="894" y="197"/>
                </a:lnTo>
                <a:lnTo>
                  <a:pt x="984" y="152"/>
                </a:lnTo>
                <a:lnTo>
                  <a:pt x="1078" y="113"/>
                </a:lnTo>
                <a:lnTo>
                  <a:pt x="1174" y="79"/>
                </a:lnTo>
                <a:lnTo>
                  <a:pt x="1273" y="51"/>
                </a:lnTo>
                <a:lnTo>
                  <a:pt x="1374" y="29"/>
                </a:lnTo>
                <a:lnTo>
                  <a:pt x="1477" y="14"/>
                </a:lnTo>
                <a:lnTo>
                  <a:pt x="1583" y="3"/>
                </a:lnTo>
                <a:lnTo>
                  <a:pt x="1690" y="0"/>
                </a:lnTo>
                <a:close/>
              </a:path>
            </a:pathLst>
          </a:custGeom>
          <a:solidFill>
            <a:schemeClr val="accent3">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Text Placeholder 4">
            <a:extLst>
              <a:ext uri="{FF2B5EF4-FFF2-40B4-BE49-F238E27FC236}">
                <a16:creationId xmlns:a16="http://schemas.microsoft.com/office/drawing/2014/main" id="{5AA3BC0E-C0F7-48AF-BE65-D53DE0D2E8B7}"/>
              </a:ext>
            </a:extLst>
          </p:cNvPr>
          <p:cNvSpPr>
            <a:spLocks noGrp="1"/>
          </p:cNvSpPr>
          <p:nvPr>
            <p:ph type="body" sz="quarter" idx="17" hasCustomPrompt="1"/>
          </p:nvPr>
        </p:nvSpPr>
        <p:spPr>
          <a:xfrm>
            <a:off x="628650" y="4034702"/>
            <a:ext cx="3720164" cy="548682"/>
          </a:xfrm>
        </p:spPr>
        <p:txBody>
          <a:bodyPr>
            <a:normAutofit/>
          </a:bodyPr>
          <a:lstStyle>
            <a:lvl1pPr marL="0" indent="0">
              <a:buFontTx/>
              <a:buNone/>
              <a:defRPr sz="1400">
                <a:latin typeface="+mn-lt"/>
              </a:defRPr>
            </a:lvl1pPr>
          </a:lstStyle>
          <a:p>
            <a:pPr lvl="0"/>
            <a:r>
              <a:rPr lang="en-US"/>
              <a:t>Click to edit content</a:t>
            </a:r>
          </a:p>
        </p:txBody>
      </p:sp>
      <p:sp>
        <p:nvSpPr>
          <p:cNvPr id="3" name="Title 2">
            <a:extLst>
              <a:ext uri="{FF2B5EF4-FFF2-40B4-BE49-F238E27FC236}">
                <a16:creationId xmlns:a16="http://schemas.microsoft.com/office/drawing/2014/main" id="{F4B568A1-90E1-4725-8EF6-79130B2D2F66}"/>
              </a:ext>
            </a:extLst>
          </p:cNvPr>
          <p:cNvSpPr>
            <a:spLocks noGrp="1"/>
          </p:cNvSpPr>
          <p:nvPr>
            <p:ph type="title" hasCustomPrompt="1"/>
          </p:nvPr>
        </p:nvSpPr>
        <p:spPr>
          <a:xfrm>
            <a:off x="171450" y="316220"/>
            <a:ext cx="4400550" cy="773906"/>
          </a:xfrm>
        </p:spPr>
        <p:txBody>
          <a:bodyPr/>
          <a:lstStyle>
            <a:lvl1pPr>
              <a:defRPr/>
            </a:lvl1pPr>
          </a:lstStyle>
          <a:p>
            <a:r>
              <a:rPr lang="en-US"/>
              <a:t>Click to edit text</a:t>
            </a:r>
          </a:p>
        </p:txBody>
      </p:sp>
      <p:sp>
        <p:nvSpPr>
          <p:cNvPr id="5" name="Content Placeholder 4">
            <a:extLst>
              <a:ext uri="{FF2B5EF4-FFF2-40B4-BE49-F238E27FC236}">
                <a16:creationId xmlns:a16="http://schemas.microsoft.com/office/drawing/2014/main" id="{35339A2E-33BC-430C-9309-0AC586FEA3EA}"/>
              </a:ext>
            </a:extLst>
          </p:cNvPr>
          <p:cNvSpPr>
            <a:spLocks noGrp="1"/>
          </p:cNvSpPr>
          <p:nvPr>
            <p:ph sz="quarter" idx="18" hasCustomPrompt="1"/>
          </p:nvPr>
        </p:nvSpPr>
        <p:spPr>
          <a:xfrm>
            <a:off x="4648200" y="0"/>
            <a:ext cx="4495800" cy="5143500"/>
          </a:xfrm>
        </p:spPr>
        <p:txBody>
          <a:bodyPr lIns="365760" tIns="548640"/>
          <a:lstStyle>
            <a:lvl1pPr marL="0" indent="0">
              <a:buNone/>
              <a:defRPr/>
            </a:lvl1pPr>
          </a:lstStyle>
          <a:p>
            <a:pPr lvl="0"/>
            <a:r>
              <a:rPr lang="en-US"/>
              <a:t>Click here to insert a picture, chart, video, or web media. No text here.</a:t>
            </a:r>
          </a:p>
        </p:txBody>
      </p:sp>
    </p:spTree>
    <p:extLst>
      <p:ext uri="{BB962C8B-B14F-4D97-AF65-F5344CB8AC3E}">
        <p14:creationId xmlns:p14="http://schemas.microsoft.com/office/powerpoint/2010/main" val="340700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Align Column Text and Image">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5762" y="1036220"/>
            <a:ext cx="4186889" cy="173255"/>
          </a:xfrm>
          <a:prstGeom prst="rect">
            <a:avLst/>
          </a:prstGeom>
        </p:spPr>
        <p:txBody>
          <a:bodyPr wrap="none" lIns="0" tIns="0" rIns="0" bIns="0" anchor="ctr">
            <a:noAutofit/>
          </a:bodyPr>
          <a:lstStyle>
            <a:lvl1pPr marL="0" indent="0" algn="l">
              <a:buNone/>
              <a:defRPr sz="1600" b="0" baseline="0">
                <a:solidFill>
                  <a:schemeClr val="tx1">
                    <a:lumMod val="75000"/>
                    <a:lumOff val="2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9" name="Title 2"/>
          <p:cNvSpPr>
            <a:spLocks noGrp="1"/>
          </p:cNvSpPr>
          <p:nvPr>
            <p:ph type="title" hasCustomPrompt="1"/>
          </p:nvPr>
        </p:nvSpPr>
        <p:spPr>
          <a:xfrm>
            <a:off x="385762" y="493713"/>
            <a:ext cx="4186889" cy="495383"/>
          </a:xfrm>
          <a:prstGeom prst="rect">
            <a:avLst/>
          </a:prstGeom>
        </p:spPr>
        <p:txBody>
          <a:bodyPr lIns="0" tIns="0" rIns="0" bIns="0" anchor="ctr"/>
          <a:lstStyle>
            <a:lvl1pPr algn="l">
              <a:defRPr sz="3600">
                <a:solidFill>
                  <a:schemeClr val="tx2"/>
                </a:solidFill>
              </a:defRPr>
            </a:lvl1pPr>
          </a:lstStyle>
          <a:p>
            <a:r>
              <a:rPr lang="en-US"/>
              <a:t>Click to edit title style</a:t>
            </a:r>
          </a:p>
        </p:txBody>
      </p:sp>
      <p:sp>
        <p:nvSpPr>
          <p:cNvPr id="4" name="Text Placeholder 3">
            <a:extLst>
              <a:ext uri="{FF2B5EF4-FFF2-40B4-BE49-F238E27FC236}">
                <a16:creationId xmlns:a16="http://schemas.microsoft.com/office/drawing/2014/main" id="{B33EB3BE-928C-4F8A-B39D-46A126FC71DF}"/>
              </a:ext>
            </a:extLst>
          </p:cNvPr>
          <p:cNvSpPr>
            <a:spLocks noGrp="1"/>
          </p:cNvSpPr>
          <p:nvPr>
            <p:ph type="body" sz="quarter" idx="11"/>
          </p:nvPr>
        </p:nvSpPr>
        <p:spPr>
          <a:xfrm>
            <a:off x="395287" y="1369022"/>
            <a:ext cx="4176713" cy="3048000"/>
          </a:xfrm>
        </p:spPr>
        <p:txBody>
          <a:bodyPr/>
          <a:lstStyle>
            <a:lvl1pPr marL="228600" indent="-228600">
              <a:buSzPct val="890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EA178412-82C4-4D58-BF19-BBE9048EE3F3}"/>
              </a:ext>
            </a:extLst>
          </p:cNvPr>
          <p:cNvSpPr>
            <a:spLocks noGrp="1"/>
          </p:cNvSpPr>
          <p:nvPr>
            <p:ph type="sldNum" sz="quarter" idx="12"/>
          </p:nvPr>
        </p:nvSpPr>
        <p:spPr>
          <a:xfrm>
            <a:off x="385762" y="4822555"/>
            <a:ext cx="600075" cy="173255"/>
          </a:xfrm>
        </p:spPr>
        <p:txBody>
          <a:bodyPr/>
          <a:lstStyle/>
          <a:p>
            <a:fld id="{BAF10327-A7F9-4699-942B-F45FE412F0F3}" type="slidenum">
              <a:rPr lang="en-US" smtClean="0"/>
              <a:pPr/>
              <a:t>‹#›</a:t>
            </a:fld>
            <a:endParaRPr lang="en-US"/>
          </a:p>
        </p:txBody>
      </p:sp>
      <p:pic>
        <p:nvPicPr>
          <p:cNvPr id="5" name="Picture 4" descr="A picture containing icon&#10;&#10;Description automatically generated">
            <a:extLst>
              <a:ext uri="{FF2B5EF4-FFF2-40B4-BE49-F238E27FC236}">
                <a16:creationId xmlns:a16="http://schemas.microsoft.com/office/drawing/2014/main" id="{EA8D9ED1-0F77-4E49-9AA3-98449A3D06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4822555"/>
            <a:ext cx="1423553" cy="295492"/>
          </a:xfrm>
          <a:prstGeom prst="rect">
            <a:avLst/>
          </a:prstGeom>
        </p:spPr>
      </p:pic>
      <p:sp>
        <p:nvSpPr>
          <p:cNvPr id="10" name="Content Placeholder 9">
            <a:extLst>
              <a:ext uri="{FF2B5EF4-FFF2-40B4-BE49-F238E27FC236}">
                <a16:creationId xmlns:a16="http://schemas.microsoft.com/office/drawing/2014/main" id="{E8A6FCD4-7B78-45E4-A610-38ABC33119AF}"/>
              </a:ext>
            </a:extLst>
          </p:cNvPr>
          <p:cNvSpPr>
            <a:spLocks noGrp="1"/>
          </p:cNvSpPr>
          <p:nvPr>
            <p:ph sz="quarter" idx="13" hasCustomPrompt="1"/>
          </p:nvPr>
        </p:nvSpPr>
        <p:spPr>
          <a:xfrm>
            <a:off x="4967286" y="1"/>
            <a:ext cx="4176713" cy="5143499"/>
          </a:xfrm>
        </p:spPr>
        <p:txBody>
          <a:bodyPr tIns="914400" anchor="t"/>
          <a:lstStyle>
            <a:lvl1pPr marL="0" indent="0">
              <a:buNone/>
              <a:defRPr/>
            </a:lvl1pPr>
          </a:lstStyle>
          <a:p>
            <a:pPr lvl="0"/>
            <a:r>
              <a:rPr lang="en-US"/>
              <a:t>Click here to insert a picture, chart, video, or web media. No text here.</a:t>
            </a:r>
          </a:p>
        </p:txBody>
      </p:sp>
    </p:spTree>
    <p:extLst>
      <p:ext uri="{BB962C8B-B14F-4D97-AF65-F5344CB8AC3E}">
        <p14:creationId xmlns:p14="http://schemas.microsoft.com/office/powerpoint/2010/main" val="99174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95F9-DBEA-4FD7-B8D0-F8B6C47836F5}"/>
              </a:ext>
            </a:extLst>
          </p:cNvPr>
          <p:cNvSpPr>
            <a:spLocks noGrp="1"/>
          </p:cNvSpPr>
          <p:nvPr>
            <p:ph type="title" hasCustomPrompt="1"/>
          </p:nvPr>
        </p:nvSpPr>
        <p:spPr>
          <a:xfrm>
            <a:off x="628650" y="259990"/>
            <a:ext cx="7905750" cy="994172"/>
          </a:xfrm>
        </p:spPr>
        <p:txBody>
          <a:bodyPr/>
          <a:lstStyle>
            <a:lvl1pPr>
              <a:defRPr>
                <a:solidFill>
                  <a:schemeClr val="tx2"/>
                </a:solidFill>
              </a:defRPr>
            </a:lvl1pPr>
          </a:lstStyle>
          <a:p>
            <a:r>
              <a:rPr lang="en-US"/>
              <a:t>Click to edit title</a:t>
            </a:r>
          </a:p>
        </p:txBody>
      </p:sp>
      <p:sp>
        <p:nvSpPr>
          <p:cNvPr id="6" name="Slide Number Placeholder 5">
            <a:extLst>
              <a:ext uri="{FF2B5EF4-FFF2-40B4-BE49-F238E27FC236}">
                <a16:creationId xmlns:a16="http://schemas.microsoft.com/office/drawing/2014/main" id="{62196926-6D63-4CE3-84C2-4CFAD82BA51B}"/>
              </a:ext>
            </a:extLst>
          </p:cNvPr>
          <p:cNvSpPr>
            <a:spLocks noGrp="1"/>
          </p:cNvSpPr>
          <p:nvPr>
            <p:ph type="sldNum" sz="quarter" idx="12"/>
          </p:nvPr>
        </p:nvSpPr>
        <p:spPr/>
        <p:txBody>
          <a:bodyPr/>
          <a:lstStyle/>
          <a:p>
            <a:fld id="{BAF10327-A7F9-4699-942B-F45FE412F0F3}" type="slidenum">
              <a:rPr lang="en-US" smtClean="0"/>
              <a:t>‹#›</a:t>
            </a:fld>
            <a:endParaRPr lang="en-US"/>
          </a:p>
        </p:txBody>
      </p:sp>
      <p:sp>
        <p:nvSpPr>
          <p:cNvPr id="3" name="Content Placeholder 2">
            <a:extLst>
              <a:ext uri="{FF2B5EF4-FFF2-40B4-BE49-F238E27FC236}">
                <a16:creationId xmlns:a16="http://schemas.microsoft.com/office/drawing/2014/main" id="{BA3D4192-2D33-41A1-94C6-452EC2C46BC0}"/>
              </a:ext>
            </a:extLst>
          </p:cNvPr>
          <p:cNvSpPr>
            <a:spLocks noGrp="1"/>
          </p:cNvSpPr>
          <p:nvPr>
            <p:ph idx="1" hasCustomPrompt="1"/>
          </p:nvPr>
        </p:nvSpPr>
        <p:spPr>
          <a:xfrm>
            <a:off x="628650" y="1581150"/>
            <a:ext cx="7905750" cy="2525100"/>
          </a:xfrm>
        </p:spPr>
        <p:txBody>
          <a:bodyPr anchor="ctr"/>
          <a:lstStyle>
            <a:lvl1pPr marL="0" indent="0" algn="ctr">
              <a:buNone/>
              <a:defRPr>
                <a:solidFill>
                  <a:schemeClr val="bg2"/>
                </a:solidFill>
              </a:defRPr>
            </a:lvl1pPr>
          </a:lstStyle>
          <a:p>
            <a:pPr lvl="0"/>
            <a:r>
              <a:rPr lang="en-US"/>
              <a:t>Click to edit content</a:t>
            </a:r>
          </a:p>
        </p:txBody>
      </p:sp>
    </p:spTree>
    <p:extLst>
      <p:ext uri="{BB962C8B-B14F-4D97-AF65-F5344CB8AC3E}">
        <p14:creationId xmlns:p14="http://schemas.microsoft.com/office/powerpoint/2010/main" val="82614566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710F98A-A2FC-4538-89FC-C91A05E11DE0}"/>
              </a:ext>
            </a:extLst>
          </p:cNvPr>
          <p:cNvSpPr>
            <a:spLocks noGrp="1"/>
          </p:cNvSpPr>
          <p:nvPr>
            <p:ph type="sldNum" sz="quarter" idx="10"/>
          </p:nvPr>
        </p:nvSpPr>
        <p:spPr/>
        <p:txBody>
          <a:bodyPr/>
          <a:lstStyle/>
          <a:p>
            <a:fld id="{BAF10327-A7F9-4699-942B-F45FE412F0F3}" type="slidenum">
              <a:rPr lang="en-US" smtClean="0"/>
              <a:pPr/>
              <a:t>‹#›</a:t>
            </a:fld>
            <a:endParaRPr lang="en-US"/>
          </a:p>
        </p:txBody>
      </p:sp>
      <p:sp>
        <p:nvSpPr>
          <p:cNvPr id="7" name="Title 6">
            <a:extLst>
              <a:ext uri="{FF2B5EF4-FFF2-40B4-BE49-F238E27FC236}">
                <a16:creationId xmlns:a16="http://schemas.microsoft.com/office/drawing/2014/main" id="{C6A2EF42-3B58-42CC-A4C1-590613AB5E70}"/>
              </a:ext>
            </a:extLst>
          </p:cNvPr>
          <p:cNvSpPr>
            <a:spLocks noGrp="1"/>
          </p:cNvSpPr>
          <p:nvPr>
            <p:ph type="title"/>
          </p:nvPr>
        </p:nvSpPr>
        <p:spPr>
          <a:xfrm>
            <a:off x="628650" y="273844"/>
            <a:ext cx="7886700" cy="99417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41077B9-1EFC-45C9-AB74-48FA56B077A7}"/>
              </a:ext>
            </a:extLst>
          </p:cNvPr>
          <p:cNvSpPr>
            <a:spLocks noGrp="1"/>
          </p:cNvSpPr>
          <p:nvPr>
            <p:ph sz="quarter" idx="11" hasCustomPrompt="1"/>
          </p:nvPr>
        </p:nvSpPr>
        <p:spPr>
          <a:xfrm>
            <a:off x="628650" y="1504950"/>
            <a:ext cx="7886700" cy="2971800"/>
          </a:xfrm>
        </p:spPr>
        <p:txBody>
          <a:bodyPr/>
          <a:lstStyle>
            <a:lvl1pPr marL="231775" indent="-231775">
              <a:lnSpc>
                <a:spcPct val="100000"/>
              </a:lnSpc>
              <a:spcAft>
                <a:spcPts val="600"/>
              </a:spcAft>
              <a:buSzPct val="80000"/>
              <a:buFontTx/>
              <a:buBlip>
                <a:blip r:embed="rId2"/>
              </a:buBlip>
              <a:defRPr>
                <a:latin typeface="+mn-lt"/>
              </a:defRPr>
            </a:lvl1pPr>
            <a:lvl2pPr>
              <a:lnSpc>
                <a:spcPct val="100000"/>
              </a:lnSpc>
              <a:spcAft>
                <a:spcPts val="600"/>
              </a:spcAft>
              <a:defRPr/>
            </a:lvl2pPr>
            <a:lvl3pPr>
              <a:lnSpc>
                <a:spcPct val="100000"/>
              </a:lnSpc>
              <a:spcAft>
                <a:spcPts val="600"/>
              </a:spcAft>
              <a:defRPr/>
            </a:lvl3pPr>
          </a:lstStyle>
          <a:p>
            <a:pPr lvl="0"/>
            <a:r>
              <a:rPr lang="en-US"/>
              <a:t>Click to edit content</a:t>
            </a:r>
          </a:p>
          <a:p>
            <a:pPr lvl="1"/>
            <a:r>
              <a:rPr lang="en-US"/>
              <a:t>Second level</a:t>
            </a:r>
          </a:p>
          <a:p>
            <a:pPr lvl="2"/>
            <a:r>
              <a:rPr lang="en-US"/>
              <a:t>Third level</a:t>
            </a:r>
          </a:p>
          <a:p>
            <a:pPr lvl="2"/>
            <a:endParaRPr lang="en-US"/>
          </a:p>
          <a:p>
            <a:pPr lvl="0"/>
            <a:endParaRPr lang="en-US"/>
          </a:p>
          <a:p>
            <a:pPr lvl="2"/>
            <a:endParaRPr lang="en-US"/>
          </a:p>
          <a:p>
            <a:pPr lvl="3"/>
            <a:endParaRPr lang="en-US"/>
          </a:p>
        </p:txBody>
      </p:sp>
    </p:spTree>
    <p:extLst>
      <p:ext uri="{BB962C8B-B14F-4D97-AF65-F5344CB8AC3E}">
        <p14:creationId xmlns:p14="http://schemas.microsoft.com/office/powerpoint/2010/main" val="226272678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and Description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883820"/>
            <a:ext cx="8368364" cy="173255"/>
          </a:xfrm>
          <a:prstGeom prst="rect">
            <a:avLst/>
          </a:prstGeom>
        </p:spPr>
        <p:txBody>
          <a:bodyPr wrap="none" lIns="0" tIns="0" rIns="0" bIns="0" anchor="ctr">
            <a:noAutofit/>
          </a:bodyPr>
          <a:lstStyle>
            <a:lvl1pPr marL="0" indent="0" algn="l">
              <a:buNone/>
              <a:defRPr sz="1600" b="0" baseline="0">
                <a:solidFill>
                  <a:schemeClr val="tx1"/>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SUBTITLE</a:t>
            </a:r>
          </a:p>
        </p:txBody>
      </p:sp>
      <p:sp>
        <p:nvSpPr>
          <p:cNvPr id="3" name="Title 2"/>
          <p:cNvSpPr>
            <a:spLocks noGrp="1"/>
          </p:cNvSpPr>
          <p:nvPr>
            <p:ph type="title"/>
          </p:nvPr>
        </p:nvSpPr>
        <p:spPr>
          <a:xfrm>
            <a:off x="381000" y="341313"/>
            <a:ext cx="8368364" cy="495383"/>
          </a:xfrm>
          <a:prstGeom prst="rect">
            <a:avLst/>
          </a:prstGeom>
        </p:spPr>
        <p:txBody>
          <a:bodyPr lIns="0" tIns="0" rIns="0" bIns="0" anchor="ctr"/>
          <a:lstStyle>
            <a:lvl1pPr algn="l">
              <a:defRPr sz="3600">
                <a:solidFill>
                  <a:schemeClr val="tx2"/>
                </a:solidFill>
              </a:defRPr>
            </a:lvl1pPr>
          </a:lstStyle>
          <a:p>
            <a:r>
              <a:rPr lang="en-US"/>
              <a:t>Click to edit Master title style</a:t>
            </a:r>
          </a:p>
        </p:txBody>
      </p:sp>
      <p:sp>
        <p:nvSpPr>
          <p:cNvPr id="14" name="Text Placeholder 3">
            <a:extLst>
              <a:ext uri="{FF2B5EF4-FFF2-40B4-BE49-F238E27FC236}">
                <a16:creationId xmlns:a16="http://schemas.microsoft.com/office/drawing/2014/main" id="{26D4539A-0BC0-4274-A28B-6A6AEC8F3BEB}"/>
              </a:ext>
            </a:extLst>
          </p:cNvPr>
          <p:cNvSpPr>
            <a:spLocks noGrp="1"/>
          </p:cNvSpPr>
          <p:nvPr>
            <p:ph type="body" sz="quarter" idx="12" hasCustomPrompt="1"/>
          </p:nvPr>
        </p:nvSpPr>
        <p:spPr>
          <a:xfrm>
            <a:off x="150812" y="1352584"/>
            <a:ext cx="2592388" cy="278760"/>
          </a:xfrm>
        </p:spPr>
        <p:txBody>
          <a:bodyPr>
            <a:noAutofit/>
          </a:bodyPr>
          <a:lstStyle>
            <a:lvl1pPr marL="0" indent="0" algn="r">
              <a:buNone/>
              <a:defRPr sz="160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Title</a:t>
            </a:r>
          </a:p>
        </p:txBody>
      </p:sp>
      <p:sp>
        <p:nvSpPr>
          <p:cNvPr id="15" name="Text Placeholder 9">
            <a:extLst>
              <a:ext uri="{FF2B5EF4-FFF2-40B4-BE49-F238E27FC236}">
                <a16:creationId xmlns:a16="http://schemas.microsoft.com/office/drawing/2014/main" id="{588BA6E3-409D-43B1-AAD0-28C57D4B075E}"/>
              </a:ext>
            </a:extLst>
          </p:cNvPr>
          <p:cNvSpPr>
            <a:spLocks noGrp="1"/>
          </p:cNvSpPr>
          <p:nvPr>
            <p:ph type="body" sz="quarter" idx="13" hasCustomPrompt="1"/>
          </p:nvPr>
        </p:nvSpPr>
        <p:spPr>
          <a:xfrm>
            <a:off x="150812" y="1656855"/>
            <a:ext cx="2592388" cy="637056"/>
          </a:xfrm>
        </p:spPr>
        <p:txBody>
          <a:bodyPr>
            <a:normAutofit/>
          </a:bodyPr>
          <a:lstStyle>
            <a:lvl1pPr marL="0" indent="0">
              <a:buNone/>
              <a:defRPr sz="1200">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a:t>This is sample text. Try to keep this text box down to five or six lines of text in paragraph or list format. </a:t>
            </a:r>
          </a:p>
        </p:txBody>
      </p:sp>
      <p:sp>
        <p:nvSpPr>
          <p:cNvPr id="16" name="Text Placeholder 3">
            <a:extLst>
              <a:ext uri="{FF2B5EF4-FFF2-40B4-BE49-F238E27FC236}">
                <a16:creationId xmlns:a16="http://schemas.microsoft.com/office/drawing/2014/main" id="{7E27A907-13D0-4167-8CBC-317D4AA0DAEA}"/>
              </a:ext>
            </a:extLst>
          </p:cNvPr>
          <p:cNvSpPr>
            <a:spLocks noGrp="1"/>
          </p:cNvSpPr>
          <p:nvPr>
            <p:ph type="body" sz="quarter" idx="14" hasCustomPrompt="1"/>
          </p:nvPr>
        </p:nvSpPr>
        <p:spPr>
          <a:xfrm>
            <a:off x="138414" y="2377469"/>
            <a:ext cx="2592388" cy="278760"/>
          </a:xfrm>
        </p:spPr>
        <p:txBody>
          <a:bodyPr>
            <a:noAutofit/>
          </a:bodyPr>
          <a:lstStyle>
            <a:lvl1pPr marL="0" indent="0" algn="r">
              <a:buNone/>
              <a:defRPr sz="1600">
                <a:solidFill>
                  <a:schemeClr val="accent2">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Title</a:t>
            </a:r>
          </a:p>
        </p:txBody>
      </p:sp>
      <p:sp>
        <p:nvSpPr>
          <p:cNvPr id="17" name="Text Placeholder 9">
            <a:extLst>
              <a:ext uri="{FF2B5EF4-FFF2-40B4-BE49-F238E27FC236}">
                <a16:creationId xmlns:a16="http://schemas.microsoft.com/office/drawing/2014/main" id="{E41B2F2A-86F7-4175-94D9-B5864BB50921}"/>
              </a:ext>
            </a:extLst>
          </p:cNvPr>
          <p:cNvSpPr>
            <a:spLocks noGrp="1"/>
          </p:cNvSpPr>
          <p:nvPr>
            <p:ph type="body" sz="quarter" idx="15" hasCustomPrompt="1"/>
          </p:nvPr>
        </p:nvSpPr>
        <p:spPr>
          <a:xfrm>
            <a:off x="138414" y="2681740"/>
            <a:ext cx="2592388" cy="637056"/>
          </a:xfrm>
        </p:spPr>
        <p:txBody>
          <a:bodyPr>
            <a:normAutofit/>
          </a:bodyPr>
          <a:lstStyle>
            <a:lvl1pPr marL="0" indent="0">
              <a:buNone/>
              <a:defRPr sz="1200">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a:t>This is sample text. Try to keep this text box down to five or six lines of text in paragraph or list format. </a:t>
            </a:r>
          </a:p>
        </p:txBody>
      </p:sp>
      <p:sp>
        <p:nvSpPr>
          <p:cNvPr id="18" name="Text Placeholder 3">
            <a:extLst>
              <a:ext uri="{FF2B5EF4-FFF2-40B4-BE49-F238E27FC236}">
                <a16:creationId xmlns:a16="http://schemas.microsoft.com/office/drawing/2014/main" id="{E6191FAD-ACB7-4E1B-A929-71BEEA340CA0}"/>
              </a:ext>
            </a:extLst>
          </p:cNvPr>
          <p:cNvSpPr>
            <a:spLocks noGrp="1"/>
          </p:cNvSpPr>
          <p:nvPr>
            <p:ph type="body" sz="quarter" idx="16" hasCustomPrompt="1"/>
          </p:nvPr>
        </p:nvSpPr>
        <p:spPr>
          <a:xfrm>
            <a:off x="150812" y="3401071"/>
            <a:ext cx="2592388" cy="278760"/>
          </a:xfrm>
        </p:spPr>
        <p:txBody>
          <a:bodyPr>
            <a:noAutofit/>
          </a:bodyPr>
          <a:lstStyle>
            <a:lvl1pPr marL="0" indent="0" algn="r">
              <a:buNone/>
              <a:defRPr sz="1600">
                <a:solidFill>
                  <a:schemeClr val="accent3">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Title</a:t>
            </a:r>
          </a:p>
        </p:txBody>
      </p:sp>
      <p:sp>
        <p:nvSpPr>
          <p:cNvPr id="19" name="Text Placeholder 9">
            <a:extLst>
              <a:ext uri="{FF2B5EF4-FFF2-40B4-BE49-F238E27FC236}">
                <a16:creationId xmlns:a16="http://schemas.microsoft.com/office/drawing/2014/main" id="{A8C02328-D1A2-4CBD-AC7A-7EC948008D02}"/>
              </a:ext>
            </a:extLst>
          </p:cNvPr>
          <p:cNvSpPr>
            <a:spLocks noGrp="1"/>
          </p:cNvSpPr>
          <p:nvPr>
            <p:ph type="body" sz="quarter" idx="17" hasCustomPrompt="1"/>
          </p:nvPr>
        </p:nvSpPr>
        <p:spPr>
          <a:xfrm>
            <a:off x="150812" y="3705342"/>
            <a:ext cx="2592388" cy="637056"/>
          </a:xfrm>
        </p:spPr>
        <p:txBody>
          <a:bodyPr>
            <a:normAutofit/>
          </a:bodyPr>
          <a:lstStyle>
            <a:lvl1pPr marL="0" indent="0">
              <a:buNone/>
              <a:defRPr sz="1200">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a:t>This is sample text. Try to keep this text box down to five or six lines of text in paragraph or list format. </a:t>
            </a:r>
          </a:p>
        </p:txBody>
      </p:sp>
      <p:sp>
        <p:nvSpPr>
          <p:cNvPr id="20" name="Text Placeholder 3">
            <a:extLst>
              <a:ext uri="{FF2B5EF4-FFF2-40B4-BE49-F238E27FC236}">
                <a16:creationId xmlns:a16="http://schemas.microsoft.com/office/drawing/2014/main" id="{44396A68-AE99-4241-9AB2-83CE66AF2B18}"/>
              </a:ext>
            </a:extLst>
          </p:cNvPr>
          <p:cNvSpPr>
            <a:spLocks noGrp="1"/>
          </p:cNvSpPr>
          <p:nvPr>
            <p:ph type="body" sz="quarter" idx="18" hasCustomPrompt="1"/>
          </p:nvPr>
        </p:nvSpPr>
        <p:spPr>
          <a:xfrm>
            <a:off x="6232103" y="1352584"/>
            <a:ext cx="2592388" cy="278760"/>
          </a:xfrm>
        </p:spPr>
        <p:txBody>
          <a:bodyPr>
            <a:noAutofit/>
          </a:bodyPr>
          <a:lstStyle>
            <a:lvl1pPr marL="0" indent="0" algn="l">
              <a:buNone/>
              <a:defRPr sz="16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Title</a:t>
            </a:r>
          </a:p>
        </p:txBody>
      </p:sp>
      <p:sp>
        <p:nvSpPr>
          <p:cNvPr id="21" name="Text Placeholder 9">
            <a:extLst>
              <a:ext uri="{FF2B5EF4-FFF2-40B4-BE49-F238E27FC236}">
                <a16:creationId xmlns:a16="http://schemas.microsoft.com/office/drawing/2014/main" id="{EC84A393-3DB6-4924-96D4-4E193A3AEAA9}"/>
              </a:ext>
            </a:extLst>
          </p:cNvPr>
          <p:cNvSpPr>
            <a:spLocks noGrp="1"/>
          </p:cNvSpPr>
          <p:nvPr>
            <p:ph type="body" sz="quarter" idx="19" hasCustomPrompt="1"/>
          </p:nvPr>
        </p:nvSpPr>
        <p:spPr>
          <a:xfrm>
            <a:off x="6232103" y="1656855"/>
            <a:ext cx="2592388" cy="637056"/>
          </a:xfrm>
        </p:spPr>
        <p:txBody>
          <a:bodyPr>
            <a:normAutofit/>
          </a:bodyPr>
          <a:lstStyle>
            <a:lvl1pPr marL="0" indent="0">
              <a:buNone/>
              <a:defRPr sz="1200">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a:t>This is sample text. Try to keep this text box down to five or six lines of text in paragraph or list format. </a:t>
            </a:r>
          </a:p>
        </p:txBody>
      </p:sp>
      <p:sp>
        <p:nvSpPr>
          <p:cNvPr id="22" name="Text Placeholder 3">
            <a:extLst>
              <a:ext uri="{FF2B5EF4-FFF2-40B4-BE49-F238E27FC236}">
                <a16:creationId xmlns:a16="http://schemas.microsoft.com/office/drawing/2014/main" id="{2CD0E46C-A9FD-4F39-BBF1-4064A5D14769}"/>
              </a:ext>
            </a:extLst>
          </p:cNvPr>
          <p:cNvSpPr>
            <a:spLocks noGrp="1"/>
          </p:cNvSpPr>
          <p:nvPr>
            <p:ph type="body" sz="quarter" idx="20" hasCustomPrompt="1"/>
          </p:nvPr>
        </p:nvSpPr>
        <p:spPr>
          <a:xfrm>
            <a:off x="6232103" y="2377469"/>
            <a:ext cx="2592388" cy="278760"/>
          </a:xfrm>
        </p:spPr>
        <p:txBody>
          <a:bodyPr>
            <a:noAutofit/>
          </a:bodyPr>
          <a:lstStyle>
            <a:lvl1pPr marL="0" indent="0" algn="l">
              <a:buNone/>
              <a:defRPr sz="1600">
                <a:solidFill>
                  <a:schemeClr val="accent6">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Title</a:t>
            </a:r>
          </a:p>
        </p:txBody>
      </p:sp>
      <p:sp>
        <p:nvSpPr>
          <p:cNvPr id="23" name="Text Placeholder 9">
            <a:extLst>
              <a:ext uri="{FF2B5EF4-FFF2-40B4-BE49-F238E27FC236}">
                <a16:creationId xmlns:a16="http://schemas.microsoft.com/office/drawing/2014/main" id="{981BF419-4AD4-402E-8898-E06AF82CE63F}"/>
              </a:ext>
            </a:extLst>
          </p:cNvPr>
          <p:cNvSpPr>
            <a:spLocks noGrp="1"/>
          </p:cNvSpPr>
          <p:nvPr>
            <p:ph type="body" sz="quarter" idx="21" hasCustomPrompt="1"/>
          </p:nvPr>
        </p:nvSpPr>
        <p:spPr>
          <a:xfrm>
            <a:off x="6232103" y="2681740"/>
            <a:ext cx="2592388" cy="637056"/>
          </a:xfrm>
        </p:spPr>
        <p:txBody>
          <a:bodyPr>
            <a:normAutofit/>
          </a:bodyPr>
          <a:lstStyle>
            <a:lvl1pPr marL="0" indent="0">
              <a:buNone/>
              <a:defRPr sz="1200">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a:t>This is sample text. Try to keep this text box down to five or six lines of text in paragraph or list format. </a:t>
            </a:r>
          </a:p>
        </p:txBody>
      </p:sp>
      <p:sp>
        <p:nvSpPr>
          <p:cNvPr id="24" name="Text Placeholder 3">
            <a:extLst>
              <a:ext uri="{FF2B5EF4-FFF2-40B4-BE49-F238E27FC236}">
                <a16:creationId xmlns:a16="http://schemas.microsoft.com/office/drawing/2014/main" id="{C92BD236-F765-4CDA-B518-4BC3202593F5}"/>
              </a:ext>
            </a:extLst>
          </p:cNvPr>
          <p:cNvSpPr>
            <a:spLocks noGrp="1"/>
          </p:cNvSpPr>
          <p:nvPr>
            <p:ph type="body" sz="quarter" idx="22" hasCustomPrompt="1"/>
          </p:nvPr>
        </p:nvSpPr>
        <p:spPr>
          <a:xfrm>
            <a:off x="6232103" y="3422568"/>
            <a:ext cx="2592388" cy="278760"/>
          </a:xfrm>
        </p:spPr>
        <p:txBody>
          <a:bodyPr>
            <a:noAutofit/>
          </a:bodyPr>
          <a:lstStyle>
            <a:lvl1pPr marL="0" indent="0" algn="l">
              <a:buNone/>
              <a:defRPr sz="1600">
                <a:solidFill>
                  <a:schemeClr val="accent1">
                    <a:lumMod val="60000"/>
                    <a:lumOff val="4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Title</a:t>
            </a:r>
          </a:p>
        </p:txBody>
      </p:sp>
      <p:sp>
        <p:nvSpPr>
          <p:cNvPr id="25" name="Text Placeholder 9">
            <a:extLst>
              <a:ext uri="{FF2B5EF4-FFF2-40B4-BE49-F238E27FC236}">
                <a16:creationId xmlns:a16="http://schemas.microsoft.com/office/drawing/2014/main" id="{E7B63CA3-FB2D-4003-B056-130C5EF5A6AF}"/>
              </a:ext>
            </a:extLst>
          </p:cNvPr>
          <p:cNvSpPr>
            <a:spLocks noGrp="1"/>
          </p:cNvSpPr>
          <p:nvPr>
            <p:ph type="body" sz="quarter" idx="23" hasCustomPrompt="1"/>
          </p:nvPr>
        </p:nvSpPr>
        <p:spPr>
          <a:xfrm>
            <a:off x="6232103" y="3726839"/>
            <a:ext cx="2592388" cy="637056"/>
          </a:xfrm>
        </p:spPr>
        <p:txBody>
          <a:bodyPr>
            <a:normAutofit/>
          </a:bodyPr>
          <a:lstStyle>
            <a:lvl1pPr marL="0" indent="0">
              <a:buNone/>
              <a:defRPr sz="1200">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a:t>This is sample text. Try to keep this text box down to five or six lines of text in paragraph or list format. </a:t>
            </a:r>
          </a:p>
        </p:txBody>
      </p:sp>
      <p:sp>
        <p:nvSpPr>
          <p:cNvPr id="4" name="Content Placeholder 3">
            <a:extLst>
              <a:ext uri="{FF2B5EF4-FFF2-40B4-BE49-F238E27FC236}">
                <a16:creationId xmlns:a16="http://schemas.microsoft.com/office/drawing/2014/main" id="{BD666A3B-AF7D-4EFB-AB0A-F244156FECC1}"/>
              </a:ext>
            </a:extLst>
          </p:cNvPr>
          <p:cNvSpPr>
            <a:spLocks noGrp="1"/>
          </p:cNvSpPr>
          <p:nvPr>
            <p:ph sz="quarter" idx="24" hasCustomPrompt="1"/>
          </p:nvPr>
        </p:nvSpPr>
        <p:spPr>
          <a:xfrm>
            <a:off x="2803103" y="1352550"/>
            <a:ext cx="3369097" cy="3235325"/>
          </a:xfrm>
        </p:spPr>
        <p:txBody>
          <a:bodyPr/>
          <a:lstStyle>
            <a:lvl1pPr marL="0" indent="0">
              <a:buNone/>
              <a:defRPr/>
            </a:lvl1pPr>
          </a:lstStyle>
          <a:p>
            <a:pPr lvl="0"/>
            <a:r>
              <a:rPr lang="en-US"/>
              <a:t>Click to insert a chart, graph, or image.</a:t>
            </a:r>
          </a:p>
        </p:txBody>
      </p:sp>
    </p:spTree>
    <p:extLst>
      <p:ext uri="{BB962C8B-B14F-4D97-AF65-F5344CB8AC3E}">
        <p14:creationId xmlns:p14="http://schemas.microsoft.com/office/powerpoint/2010/main" val="172580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our team 2">
    <p:spTree>
      <p:nvGrpSpPr>
        <p:cNvPr id="1" name=""/>
        <p:cNvGrpSpPr/>
        <p:nvPr/>
      </p:nvGrpSpPr>
      <p:grpSpPr>
        <a:xfrm>
          <a:off x="0" y="0"/>
          <a:ext cx="0" cy="0"/>
          <a:chOff x="0" y="0"/>
          <a:chExt cx="0" cy="0"/>
        </a:xfrm>
      </p:grpSpPr>
      <p:sp>
        <p:nvSpPr>
          <p:cNvPr id="44" name="Rounded Rectangle 11">
            <a:extLst>
              <a:ext uri="{FF2B5EF4-FFF2-40B4-BE49-F238E27FC236}">
                <a16:creationId xmlns:a16="http://schemas.microsoft.com/office/drawing/2014/main" id="{908A27C5-2776-4D9E-BE19-9AA007A83D9F}"/>
              </a:ext>
            </a:extLst>
          </p:cNvPr>
          <p:cNvSpPr/>
          <p:nvPr userDrawn="1"/>
        </p:nvSpPr>
        <p:spPr>
          <a:xfrm rot="16200000">
            <a:off x="5671740" y="1820435"/>
            <a:ext cx="1592782" cy="3792262"/>
          </a:xfrm>
          <a:prstGeom prst="roundRect">
            <a:avLst>
              <a:gd name="adj" fmla="val 5960"/>
            </a:avLst>
          </a:prstGeom>
          <a:gradFill flip="none" rotWithShape="1">
            <a:gsLst>
              <a:gs pos="0">
                <a:schemeClr val="accent2">
                  <a:lumMod val="0"/>
                  <a:lumOff val="100000"/>
                </a:schemeClr>
              </a:gs>
              <a:gs pos="35000">
                <a:schemeClr val="accent2">
                  <a:lumMod val="0"/>
                  <a:lumOff val="100000"/>
                </a:schemeClr>
              </a:gs>
              <a:gs pos="100000">
                <a:schemeClr val="accent2">
                  <a:lumMod val="50000"/>
                  <a:lumOff val="5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11">
            <a:extLst>
              <a:ext uri="{FF2B5EF4-FFF2-40B4-BE49-F238E27FC236}">
                <a16:creationId xmlns:a16="http://schemas.microsoft.com/office/drawing/2014/main" id="{7C66B0AC-E05A-4EC0-A976-7E7A4EB9D6BE}"/>
              </a:ext>
            </a:extLst>
          </p:cNvPr>
          <p:cNvSpPr/>
          <p:nvPr userDrawn="1"/>
        </p:nvSpPr>
        <p:spPr>
          <a:xfrm rot="16200000">
            <a:off x="5656327" y="88862"/>
            <a:ext cx="1592782" cy="3792262"/>
          </a:xfrm>
          <a:prstGeom prst="roundRect">
            <a:avLst>
              <a:gd name="adj" fmla="val 5960"/>
            </a:avLst>
          </a:prstGeom>
          <a:gradFill flip="none" rotWithShape="1">
            <a:gsLst>
              <a:gs pos="0">
                <a:schemeClr val="accent2">
                  <a:lumMod val="0"/>
                  <a:lumOff val="100000"/>
                </a:schemeClr>
              </a:gs>
              <a:gs pos="35000">
                <a:schemeClr val="accent2">
                  <a:lumMod val="0"/>
                  <a:lumOff val="100000"/>
                </a:schemeClr>
              </a:gs>
              <a:gs pos="100000">
                <a:schemeClr val="accent2">
                  <a:lumMod val="100000"/>
                  <a:alpha val="5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1">
            <a:extLst>
              <a:ext uri="{FF2B5EF4-FFF2-40B4-BE49-F238E27FC236}">
                <a16:creationId xmlns:a16="http://schemas.microsoft.com/office/drawing/2014/main" id="{3A133DE6-D506-49D5-8FE9-184B9D55DCCB}"/>
              </a:ext>
            </a:extLst>
          </p:cNvPr>
          <p:cNvSpPr/>
          <p:nvPr userDrawn="1"/>
        </p:nvSpPr>
        <p:spPr>
          <a:xfrm rot="16200000">
            <a:off x="1623707" y="1815612"/>
            <a:ext cx="1592782" cy="3792262"/>
          </a:xfrm>
          <a:prstGeom prst="roundRect">
            <a:avLst>
              <a:gd name="adj" fmla="val 5960"/>
            </a:avLst>
          </a:prstGeom>
          <a:gradFill flip="none" rotWithShape="1">
            <a:gsLst>
              <a:gs pos="0">
                <a:schemeClr val="accent2">
                  <a:lumMod val="0"/>
                  <a:lumOff val="100000"/>
                </a:schemeClr>
              </a:gs>
              <a:gs pos="35000">
                <a:schemeClr val="accent2">
                  <a:lumMod val="0"/>
                  <a:lumOff val="100000"/>
                </a:schemeClr>
              </a:gs>
              <a:gs pos="100000">
                <a:schemeClr val="accent2">
                  <a:lumMod val="50000"/>
                  <a:lumOff val="5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1">
            <a:extLst>
              <a:ext uri="{FF2B5EF4-FFF2-40B4-BE49-F238E27FC236}">
                <a16:creationId xmlns:a16="http://schemas.microsoft.com/office/drawing/2014/main" id="{57ED32AC-BFE9-4580-9127-63ADED6BF470}"/>
              </a:ext>
            </a:extLst>
          </p:cNvPr>
          <p:cNvSpPr/>
          <p:nvPr userDrawn="1"/>
        </p:nvSpPr>
        <p:spPr>
          <a:xfrm rot="16200000">
            <a:off x="1594850" y="90083"/>
            <a:ext cx="1592782" cy="3792262"/>
          </a:xfrm>
          <a:prstGeom prst="roundRect">
            <a:avLst>
              <a:gd name="adj" fmla="val 5960"/>
            </a:avLst>
          </a:prstGeom>
          <a:gradFill flip="none" rotWithShape="1">
            <a:gsLst>
              <a:gs pos="0">
                <a:schemeClr val="accent2">
                  <a:lumMod val="0"/>
                  <a:lumOff val="100000"/>
                </a:schemeClr>
              </a:gs>
              <a:gs pos="42000">
                <a:schemeClr val="accent2">
                  <a:lumMod val="0"/>
                  <a:lumOff val="100000"/>
                </a:schemeClr>
              </a:gs>
              <a:gs pos="100000">
                <a:schemeClr val="accent2">
                  <a:lumMod val="100000"/>
                  <a:alpha val="5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half" idx="2" hasCustomPrompt="1"/>
          </p:nvPr>
        </p:nvSpPr>
        <p:spPr>
          <a:xfrm>
            <a:off x="388495" y="869670"/>
            <a:ext cx="8368364" cy="173255"/>
          </a:xfrm>
          <a:prstGeom prst="rect">
            <a:avLst/>
          </a:prstGeom>
        </p:spPr>
        <p:txBody>
          <a:bodyPr wrap="none" lIns="0" tIns="0" rIns="0" bIns="0" anchor="ctr">
            <a:noAutofit/>
          </a:bodyPr>
          <a:lstStyle>
            <a:lvl1pPr marL="0" indent="0" algn="l">
              <a:buNone/>
              <a:defRPr sz="1600" b="0" baseline="0">
                <a:solidFill>
                  <a:schemeClr val="tx1">
                    <a:lumMod val="75000"/>
                    <a:lumOff val="2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SUBTITLE</a:t>
            </a:r>
          </a:p>
        </p:txBody>
      </p:sp>
      <p:sp>
        <p:nvSpPr>
          <p:cNvPr id="3" name="Title 2"/>
          <p:cNvSpPr>
            <a:spLocks noGrp="1"/>
          </p:cNvSpPr>
          <p:nvPr>
            <p:ph type="title" hasCustomPrompt="1"/>
          </p:nvPr>
        </p:nvSpPr>
        <p:spPr>
          <a:xfrm>
            <a:off x="381000" y="341313"/>
            <a:ext cx="8368364" cy="495383"/>
          </a:xfrm>
          <a:prstGeom prst="rect">
            <a:avLst/>
          </a:prstGeom>
        </p:spPr>
        <p:txBody>
          <a:bodyPr lIns="0" tIns="0" rIns="0" bIns="0" anchor="ctr"/>
          <a:lstStyle>
            <a:lvl1pPr algn="l">
              <a:defRPr sz="3600">
                <a:solidFill>
                  <a:schemeClr val="tx2"/>
                </a:solidFill>
              </a:defRPr>
            </a:lvl1pPr>
          </a:lstStyle>
          <a:p>
            <a:r>
              <a:rPr lang="en-US"/>
              <a:t>Click to add a title</a:t>
            </a:r>
          </a:p>
        </p:txBody>
      </p:sp>
      <p:sp>
        <p:nvSpPr>
          <p:cNvPr id="5" name="Oval 4">
            <a:extLst>
              <a:ext uri="{FF2B5EF4-FFF2-40B4-BE49-F238E27FC236}">
                <a16:creationId xmlns:a16="http://schemas.microsoft.com/office/drawing/2014/main" id="{F2F68667-D146-4C9E-89BA-7E72CA8EE117}"/>
              </a:ext>
            </a:extLst>
          </p:cNvPr>
          <p:cNvSpPr/>
          <p:nvPr userDrawn="1"/>
        </p:nvSpPr>
        <p:spPr>
          <a:xfrm>
            <a:off x="743859" y="1358165"/>
            <a:ext cx="1276750" cy="1276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21" name="Picture Placeholder 20">
            <a:extLst>
              <a:ext uri="{FF2B5EF4-FFF2-40B4-BE49-F238E27FC236}">
                <a16:creationId xmlns:a16="http://schemas.microsoft.com/office/drawing/2014/main" id="{2A89DFF4-01F7-44C0-ADE3-6B5CF4C16897}"/>
              </a:ext>
            </a:extLst>
          </p:cNvPr>
          <p:cNvSpPr>
            <a:spLocks noGrp="1"/>
          </p:cNvSpPr>
          <p:nvPr>
            <p:ph type="pic" sz="quarter" idx="17" hasCustomPrompt="1"/>
          </p:nvPr>
        </p:nvSpPr>
        <p:spPr>
          <a:xfrm>
            <a:off x="816635" y="1506202"/>
            <a:ext cx="1106488" cy="1128713"/>
          </a:xfrm>
        </p:spPr>
        <p:txBody>
          <a:bodyPr/>
          <a:lstStyle>
            <a:lvl1pPr marL="0" indent="0">
              <a:buNone/>
              <a:defRPr/>
            </a:lvl1pPr>
          </a:lstStyle>
          <a:p>
            <a:r>
              <a:rPr lang="en-US"/>
              <a:t>Click to add picture</a:t>
            </a:r>
          </a:p>
        </p:txBody>
      </p:sp>
      <p:sp>
        <p:nvSpPr>
          <p:cNvPr id="33" name="Oval 32">
            <a:extLst>
              <a:ext uri="{FF2B5EF4-FFF2-40B4-BE49-F238E27FC236}">
                <a16:creationId xmlns:a16="http://schemas.microsoft.com/office/drawing/2014/main" id="{D76182D9-DE6D-4ED2-9E77-468502AD3716}"/>
              </a:ext>
            </a:extLst>
          </p:cNvPr>
          <p:cNvSpPr/>
          <p:nvPr userDrawn="1"/>
        </p:nvSpPr>
        <p:spPr>
          <a:xfrm>
            <a:off x="772716" y="3083694"/>
            <a:ext cx="1276750" cy="1276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34" name="Picture Placeholder 20">
            <a:extLst>
              <a:ext uri="{FF2B5EF4-FFF2-40B4-BE49-F238E27FC236}">
                <a16:creationId xmlns:a16="http://schemas.microsoft.com/office/drawing/2014/main" id="{85B615E3-8AC9-44D3-B27C-E34E59203CA4}"/>
              </a:ext>
            </a:extLst>
          </p:cNvPr>
          <p:cNvSpPr>
            <a:spLocks noGrp="1"/>
          </p:cNvSpPr>
          <p:nvPr>
            <p:ph type="pic" sz="quarter" idx="24"/>
          </p:nvPr>
        </p:nvSpPr>
        <p:spPr>
          <a:xfrm>
            <a:off x="845492" y="3231731"/>
            <a:ext cx="1106488" cy="1128713"/>
          </a:xfrm>
        </p:spPr>
        <p:txBody>
          <a:bodyPr/>
          <a:lstStyle>
            <a:lvl1pPr marL="0" indent="0">
              <a:buNone/>
              <a:defRPr/>
            </a:lvl1pPr>
          </a:lstStyle>
          <a:p>
            <a:endParaRPr lang="en-US"/>
          </a:p>
        </p:txBody>
      </p:sp>
      <p:sp>
        <p:nvSpPr>
          <p:cNvPr id="39" name="Oval 38">
            <a:extLst>
              <a:ext uri="{FF2B5EF4-FFF2-40B4-BE49-F238E27FC236}">
                <a16:creationId xmlns:a16="http://schemas.microsoft.com/office/drawing/2014/main" id="{6597D455-1FBB-412E-BABE-71BD515F7D32}"/>
              </a:ext>
            </a:extLst>
          </p:cNvPr>
          <p:cNvSpPr/>
          <p:nvPr userDrawn="1"/>
        </p:nvSpPr>
        <p:spPr>
          <a:xfrm>
            <a:off x="4805336" y="1362918"/>
            <a:ext cx="1276750" cy="1276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40" name="Picture Placeholder 20">
            <a:extLst>
              <a:ext uri="{FF2B5EF4-FFF2-40B4-BE49-F238E27FC236}">
                <a16:creationId xmlns:a16="http://schemas.microsoft.com/office/drawing/2014/main" id="{CD0C621E-6417-4F7B-BF01-382045D845DD}"/>
              </a:ext>
            </a:extLst>
          </p:cNvPr>
          <p:cNvSpPr>
            <a:spLocks noGrp="1"/>
          </p:cNvSpPr>
          <p:nvPr>
            <p:ph type="pic" sz="quarter" idx="28"/>
          </p:nvPr>
        </p:nvSpPr>
        <p:spPr>
          <a:xfrm>
            <a:off x="4878112" y="1510955"/>
            <a:ext cx="1106488" cy="1128713"/>
          </a:xfrm>
        </p:spPr>
        <p:txBody>
          <a:bodyPr/>
          <a:lstStyle>
            <a:lvl1pPr marL="0" indent="0">
              <a:buNone/>
              <a:defRPr/>
            </a:lvl1pPr>
          </a:lstStyle>
          <a:p>
            <a:endParaRPr lang="en-US"/>
          </a:p>
        </p:txBody>
      </p:sp>
      <p:sp>
        <p:nvSpPr>
          <p:cNvPr id="41" name="Text Placeholder 12">
            <a:extLst>
              <a:ext uri="{FF2B5EF4-FFF2-40B4-BE49-F238E27FC236}">
                <a16:creationId xmlns:a16="http://schemas.microsoft.com/office/drawing/2014/main" id="{4F2A8061-2DC5-4F3C-81A9-BB9681FC9CAE}"/>
              </a:ext>
            </a:extLst>
          </p:cNvPr>
          <p:cNvSpPr>
            <a:spLocks noGrp="1"/>
          </p:cNvSpPr>
          <p:nvPr>
            <p:ph type="body" sz="quarter" idx="29" hasCustomPrompt="1"/>
          </p:nvPr>
        </p:nvSpPr>
        <p:spPr>
          <a:xfrm>
            <a:off x="6258600" y="1414277"/>
            <a:ext cx="1855788" cy="228600"/>
          </a:xfrm>
        </p:spPr>
        <p:txBody>
          <a:bodyPr>
            <a:noAutofit/>
          </a:bodyPr>
          <a:lstStyle>
            <a:lvl1pPr marL="0" indent="0">
              <a:buNone/>
              <a:defRPr sz="2000">
                <a:solidFill>
                  <a:srgbClr val="646464"/>
                </a:solidFill>
              </a:defRPr>
            </a:lvl1pPr>
          </a:lstStyle>
          <a:p>
            <a:pPr lvl="0"/>
            <a:r>
              <a:rPr lang="en-US"/>
              <a:t>Enter Title</a:t>
            </a:r>
          </a:p>
        </p:txBody>
      </p:sp>
      <p:sp>
        <p:nvSpPr>
          <p:cNvPr id="42" name="Text Placeholder 14">
            <a:extLst>
              <a:ext uri="{FF2B5EF4-FFF2-40B4-BE49-F238E27FC236}">
                <a16:creationId xmlns:a16="http://schemas.microsoft.com/office/drawing/2014/main" id="{B1EBC82E-8073-4A22-A50C-AB57668C8A3D}"/>
              </a:ext>
            </a:extLst>
          </p:cNvPr>
          <p:cNvSpPr>
            <a:spLocks noGrp="1"/>
          </p:cNvSpPr>
          <p:nvPr>
            <p:ph type="body" sz="quarter" idx="30" hasCustomPrompt="1"/>
          </p:nvPr>
        </p:nvSpPr>
        <p:spPr>
          <a:xfrm>
            <a:off x="6253815" y="1662103"/>
            <a:ext cx="1865312" cy="228600"/>
          </a:xfrm>
        </p:spPr>
        <p:txBody>
          <a:bodyPr tIns="0">
            <a:noAutofit/>
          </a:bodyPr>
          <a:lstStyle>
            <a:lvl1pPr marL="0" indent="0">
              <a:buNone/>
              <a:defRPr sz="1400" i="1">
                <a:solidFill>
                  <a:schemeClr val="tx2">
                    <a:lumMod val="75000"/>
                  </a:schemeClr>
                </a:solidFill>
                <a:latin typeface="+mn-lt"/>
              </a:defRPr>
            </a:lvl1pPr>
          </a:lstStyle>
          <a:p>
            <a:pPr lvl="0"/>
            <a:r>
              <a:rPr lang="en-US"/>
              <a:t>Insert Title</a:t>
            </a:r>
          </a:p>
        </p:txBody>
      </p:sp>
      <p:sp>
        <p:nvSpPr>
          <p:cNvPr id="43" name="Text Placeholder 24">
            <a:extLst>
              <a:ext uri="{FF2B5EF4-FFF2-40B4-BE49-F238E27FC236}">
                <a16:creationId xmlns:a16="http://schemas.microsoft.com/office/drawing/2014/main" id="{0637EB9E-FC75-4094-B0FD-473A32D4A1A0}"/>
              </a:ext>
            </a:extLst>
          </p:cNvPr>
          <p:cNvSpPr>
            <a:spLocks noGrp="1"/>
          </p:cNvSpPr>
          <p:nvPr>
            <p:ph type="body" sz="quarter" idx="31" hasCustomPrompt="1"/>
          </p:nvPr>
        </p:nvSpPr>
        <p:spPr>
          <a:xfrm>
            <a:off x="6253815" y="1909929"/>
            <a:ext cx="1855787" cy="815799"/>
          </a:xfrm>
        </p:spPr>
        <p:txBody>
          <a:bodyPr>
            <a:noAutofit/>
          </a:bodyPr>
          <a:lstStyle>
            <a:lvl1pPr marL="0" indent="0">
              <a:buNone/>
              <a:defRPr sz="1200">
                <a:solidFill>
                  <a:schemeClr val="accent3">
                    <a:lumMod val="50000"/>
                  </a:schemeClr>
                </a:solidFill>
                <a:latin typeface="+mn-lt"/>
              </a:defRPr>
            </a:lvl1pPr>
          </a:lstStyle>
          <a:p>
            <a:pPr lvl="0"/>
            <a:r>
              <a:rPr lang="en-US"/>
              <a:t>Insert description or contact info.</a:t>
            </a:r>
          </a:p>
        </p:txBody>
      </p:sp>
      <p:sp>
        <p:nvSpPr>
          <p:cNvPr id="45" name="Oval 44">
            <a:extLst>
              <a:ext uri="{FF2B5EF4-FFF2-40B4-BE49-F238E27FC236}">
                <a16:creationId xmlns:a16="http://schemas.microsoft.com/office/drawing/2014/main" id="{AC40FF8E-8AF1-4061-B8D7-1F368CA2A8DB}"/>
              </a:ext>
            </a:extLst>
          </p:cNvPr>
          <p:cNvSpPr/>
          <p:nvPr userDrawn="1"/>
        </p:nvSpPr>
        <p:spPr>
          <a:xfrm>
            <a:off x="4820749" y="3088517"/>
            <a:ext cx="1276750" cy="1276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46" name="Picture Placeholder 20">
            <a:extLst>
              <a:ext uri="{FF2B5EF4-FFF2-40B4-BE49-F238E27FC236}">
                <a16:creationId xmlns:a16="http://schemas.microsoft.com/office/drawing/2014/main" id="{5D17C317-8E29-471E-A1A0-4D943B2DAD92}"/>
              </a:ext>
            </a:extLst>
          </p:cNvPr>
          <p:cNvSpPr>
            <a:spLocks noGrp="1"/>
          </p:cNvSpPr>
          <p:nvPr>
            <p:ph type="pic" sz="quarter" idx="32"/>
          </p:nvPr>
        </p:nvSpPr>
        <p:spPr>
          <a:xfrm>
            <a:off x="4893525" y="3236554"/>
            <a:ext cx="1106488" cy="1128713"/>
          </a:xfrm>
        </p:spPr>
        <p:txBody>
          <a:bodyPr/>
          <a:lstStyle>
            <a:lvl1pPr marL="0" indent="0">
              <a:buNone/>
              <a:defRPr/>
            </a:lvl1pPr>
          </a:lstStyle>
          <a:p>
            <a:endParaRPr lang="en-US"/>
          </a:p>
        </p:txBody>
      </p:sp>
      <p:sp>
        <p:nvSpPr>
          <p:cNvPr id="47" name="Text Placeholder 12">
            <a:extLst>
              <a:ext uri="{FF2B5EF4-FFF2-40B4-BE49-F238E27FC236}">
                <a16:creationId xmlns:a16="http://schemas.microsoft.com/office/drawing/2014/main" id="{8A16C854-6091-420B-B66F-81A1ACA501FF}"/>
              </a:ext>
            </a:extLst>
          </p:cNvPr>
          <p:cNvSpPr>
            <a:spLocks noGrp="1"/>
          </p:cNvSpPr>
          <p:nvPr>
            <p:ph type="body" sz="quarter" idx="33" hasCustomPrompt="1"/>
          </p:nvPr>
        </p:nvSpPr>
        <p:spPr>
          <a:xfrm>
            <a:off x="6274013" y="3139876"/>
            <a:ext cx="1855788" cy="228600"/>
          </a:xfrm>
        </p:spPr>
        <p:txBody>
          <a:bodyPr>
            <a:noAutofit/>
          </a:bodyPr>
          <a:lstStyle>
            <a:lvl1pPr marL="0" indent="0">
              <a:buNone/>
              <a:defRPr sz="2000">
                <a:solidFill>
                  <a:srgbClr val="646464"/>
                </a:solidFill>
              </a:defRPr>
            </a:lvl1pPr>
          </a:lstStyle>
          <a:p>
            <a:pPr lvl="0"/>
            <a:r>
              <a:rPr lang="en-US"/>
              <a:t>Enter Title</a:t>
            </a:r>
          </a:p>
        </p:txBody>
      </p:sp>
      <p:sp>
        <p:nvSpPr>
          <p:cNvPr id="48" name="Text Placeholder 14">
            <a:extLst>
              <a:ext uri="{FF2B5EF4-FFF2-40B4-BE49-F238E27FC236}">
                <a16:creationId xmlns:a16="http://schemas.microsoft.com/office/drawing/2014/main" id="{1C88BFB7-3838-43C1-AAD1-492F095921EB}"/>
              </a:ext>
            </a:extLst>
          </p:cNvPr>
          <p:cNvSpPr>
            <a:spLocks noGrp="1"/>
          </p:cNvSpPr>
          <p:nvPr>
            <p:ph type="body" sz="quarter" idx="34" hasCustomPrompt="1"/>
          </p:nvPr>
        </p:nvSpPr>
        <p:spPr>
          <a:xfrm>
            <a:off x="6269228" y="3387702"/>
            <a:ext cx="1865312" cy="228600"/>
          </a:xfrm>
        </p:spPr>
        <p:txBody>
          <a:bodyPr tIns="0">
            <a:noAutofit/>
          </a:bodyPr>
          <a:lstStyle>
            <a:lvl1pPr marL="0" indent="0">
              <a:buNone/>
              <a:defRPr sz="1400" i="1">
                <a:solidFill>
                  <a:schemeClr val="tx2">
                    <a:lumMod val="75000"/>
                  </a:schemeClr>
                </a:solidFill>
                <a:latin typeface="+mn-lt"/>
              </a:defRPr>
            </a:lvl1pPr>
          </a:lstStyle>
          <a:p>
            <a:pPr lvl="0"/>
            <a:r>
              <a:rPr lang="en-US"/>
              <a:t>Insert Title</a:t>
            </a:r>
          </a:p>
        </p:txBody>
      </p:sp>
      <p:sp>
        <p:nvSpPr>
          <p:cNvPr id="49" name="Text Placeholder 24">
            <a:extLst>
              <a:ext uri="{FF2B5EF4-FFF2-40B4-BE49-F238E27FC236}">
                <a16:creationId xmlns:a16="http://schemas.microsoft.com/office/drawing/2014/main" id="{11603DC1-25CF-42E4-AE9F-8F77976D44C7}"/>
              </a:ext>
            </a:extLst>
          </p:cNvPr>
          <p:cNvSpPr>
            <a:spLocks noGrp="1"/>
          </p:cNvSpPr>
          <p:nvPr>
            <p:ph type="body" sz="quarter" idx="35" hasCustomPrompt="1"/>
          </p:nvPr>
        </p:nvSpPr>
        <p:spPr>
          <a:xfrm>
            <a:off x="6269228" y="3635528"/>
            <a:ext cx="1855787" cy="815799"/>
          </a:xfrm>
        </p:spPr>
        <p:txBody>
          <a:bodyPr>
            <a:noAutofit/>
          </a:bodyPr>
          <a:lstStyle>
            <a:lvl1pPr marL="0" indent="0">
              <a:buNone/>
              <a:defRPr sz="1200">
                <a:solidFill>
                  <a:schemeClr val="accent3">
                    <a:lumMod val="50000"/>
                  </a:schemeClr>
                </a:solidFill>
                <a:latin typeface="+mn-lt"/>
              </a:defRPr>
            </a:lvl1pPr>
          </a:lstStyle>
          <a:p>
            <a:pPr lvl="0"/>
            <a:r>
              <a:rPr lang="en-US"/>
              <a:t>Insert description or contact info.</a:t>
            </a:r>
          </a:p>
        </p:txBody>
      </p:sp>
      <p:sp>
        <p:nvSpPr>
          <p:cNvPr id="35" name="Text Placeholder 12">
            <a:extLst>
              <a:ext uri="{FF2B5EF4-FFF2-40B4-BE49-F238E27FC236}">
                <a16:creationId xmlns:a16="http://schemas.microsoft.com/office/drawing/2014/main" id="{80A109EF-7535-4759-AD95-FB214475865E}"/>
              </a:ext>
            </a:extLst>
          </p:cNvPr>
          <p:cNvSpPr>
            <a:spLocks noGrp="1"/>
          </p:cNvSpPr>
          <p:nvPr>
            <p:ph type="body" sz="quarter" idx="25" hasCustomPrompt="1"/>
          </p:nvPr>
        </p:nvSpPr>
        <p:spPr>
          <a:xfrm>
            <a:off x="2225980" y="3135053"/>
            <a:ext cx="1855788" cy="228600"/>
          </a:xfrm>
        </p:spPr>
        <p:txBody>
          <a:bodyPr>
            <a:noAutofit/>
          </a:bodyPr>
          <a:lstStyle>
            <a:lvl1pPr marL="0" indent="0">
              <a:buNone/>
              <a:defRPr sz="2000">
                <a:solidFill>
                  <a:srgbClr val="646464"/>
                </a:solidFill>
              </a:defRPr>
            </a:lvl1pPr>
          </a:lstStyle>
          <a:p>
            <a:pPr lvl="0"/>
            <a:r>
              <a:rPr lang="en-US"/>
              <a:t>Enter Title</a:t>
            </a:r>
          </a:p>
        </p:txBody>
      </p:sp>
      <p:sp>
        <p:nvSpPr>
          <p:cNvPr id="36" name="Text Placeholder 14">
            <a:extLst>
              <a:ext uri="{FF2B5EF4-FFF2-40B4-BE49-F238E27FC236}">
                <a16:creationId xmlns:a16="http://schemas.microsoft.com/office/drawing/2014/main" id="{5B9F16B9-0152-447C-847E-AAB4478F425E}"/>
              </a:ext>
            </a:extLst>
          </p:cNvPr>
          <p:cNvSpPr>
            <a:spLocks noGrp="1"/>
          </p:cNvSpPr>
          <p:nvPr>
            <p:ph type="body" sz="quarter" idx="26" hasCustomPrompt="1"/>
          </p:nvPr>
        </p:nvSpPr>
        <p:spPr>
          <a:xfrm>
            <a:off x="2227315" y="3387702"/>
            <a:ext cx="1865312" cy="228600"/>
          </a:xfrm>
        </p:spPr>
        <p:txBody>
          <a:bodyPr tIns="0">
            <a:noAutofit/>
          </a:bodyPr>
          <a:lstStyle>
            <a:lvl1pPr marL="0" indent="0">
              <a:buNone/>
              <a:defRPr sz="1400" i="1">
                <a:solidFill>
                  <a:schemeClr val="tx2">
                    <a:lumMod val="75000"/>
                  </a:schemeClr>
                </a:solidFill>
                <a:latin typeface="+mn-lt"/>
              </a:defRPr>
            </a:lvl1pPr>
          </a:lstStyle>
          <a:p>
            <a:pPr lvl="0"/>
            <a:r>
              <a:rPr lang="en-US"/>
              <a:t>Insert Title</a:t>
            </a:r>
          </a:p>
        </p:txBody>
      </p:sp>
      <p:sp>
        <p:nvSpPr>
          <p:cNvPr id="37" name="Text Placeholder 24">
            <a:extLst>
              <a:ext uri="{FF2B5EF4-FFF2-40B4-BE49-F238E27FC236}">
                <a16:creationId xmlns:a16="http://schemas.microsoft.com/office/drawing/2014/main" id="{D908E325-B604-497A-AE3D-5B819B563ABA}"/>
              </a:ext>
            </a:extLst>
          </p:cNvPr>
          <p:cNvSpPr>
            <a:spLocks noGrp="1"/>
          </p:cNvSpPr>
          <p:nvPr>
            <p:ph type="body" sz="quarter" idx="27" hasCustomPrompt="1"/>
          </p:nvPr>
        </p:nvSpPr>
        <p:spPr>
          <a:xfrm>
            <a:off x="2221195" y="3635529"/>
            <a:ext cx="1855787" cy="810976"/>
          </a:xfrm>
        </p:spPr>
        <p:txBody>
          <a:bodyPr>
            <a:noAutofit/>
          </a:bodyPr>
          <a:lstStyle>
            <a:lvl1pPr marL="0" indent="0">
              <a:buNone/>
              <a:defRPr sz="1200">
                <a:solidFill>
                  <a:schemeClr val="accent3">
                    <a:lumMod val="50000"/>
                  </a:schemeClr>
                </a:solidFill>
                <a:latin typeface="+mn-lt"/>
              </a:defRPr>
            </a:lvl1pPr>
          </a:lstStyle>
          <a:p>
            <a:pPr lvl="0"/>
            <a:r>
              <a:rPr lang="en-US"/>
              <a:t>Insert description or contact info.</a:t>
            </a:r>
          </a:p>
        </p:txBody>
      </p:sp>
      <p:sp>
        <p:nvSpPr>
          <p:cNvPr id="51" name="Text Placeholder 50">
            <a:extLst>
              <a:ext uri="{FF2B5EF4-FFF2-40B4-BE49-F238E27FC236}">
                <a16:creationId xmlns:a16="http://schemas.microsoft.com/office/drawing/2014/main" id="{33BBB221-01C7-4724-A972-533F9B039C83}"/>
              </a:ext>
            </a:extLst>
          </p:cNvPr>
          <p:cNvSpPr>
            <a:spLocks noGrp="1"/>
          </p:cNvSpPr>
          <p:nvPr>
            <p:ph type="body" sz="quarter" idx="36" hasCustomPrompt="1"/>
          </p:nvPr>
        </p:nvSpPr>
        <p:spPr>
          <a:xfrm>
            <a:off x="2220913" y="1506538"/>
            <a:ext cx="1741487" cy="307975"/>
          </a:xfrm>
        </p:spPr>
        <p:txBody>
          <a:bodyPr>
            <a:noAutofit/>
          </a:bodyPr>
          <a:lstStyle>
            <a:lvl1pPr marL="0" indent="0" algn="l">
              <a:buNone/>
              <a:defRPr lang="en-US" sz="2000" kern="1200" dirty="0" smtClean="0">
                <a:solidFill>
                  <a:srgbClr val="646464"/>
                </a:solidFill>
                <a:latin typeface="+mj-lt"/>
                <a:ea typeface="+mn-ea"/>
                <a:cs typeface="+mn-cs"/>
              </a:defRPr>
            </a:lvl1pPr>
          </a:lstStyle>
          <a:p>
            <a:pPr lvl="0"/>
            <a:r>
              <a:rPr lang="en-US"/>
              <a:t>Enter Title</a:t>
            </a:r>
          </a:p>
        </p:txBody>
      </p:sp>
      <p:sp>
        <p:nvSpPr>
          <p:cNvPr id="53" name="Text Placeholder 52">
            <a:extLst>
              <a:ext uri="{FF2B5EF4-FFF2-40B4-BE49-F238E27FC236}">
                <a16:creationId xmlns:a16="http://schemas.microsoft.com/office/drawing/2014/main" id="{792F9751-C3E4-4CB7-B39B-1691FEF50F59}"/>
              </a:ext>
            </a:extLst>
          </p:cNvPr>
          <p:cNvSpPr>
            <a:spLocks noGrp="1"/>
          </p:cNvSpPr>
          <p:nvPr>
            <p:ph type="body" sz="quarter" idx="37" hasCustomPrompt="1"/>
          </p:nvPr>
        </p:nvSpPr>
        <p:spPr>
          <a:xfrm>
            <a:off x="2227263" y="1797834"/>
            <a:ext cx="1741487" cy="240516"/>
          </a:xfrm>
        </p:spPr>
        <p:txBody>
          <a:bodyPr vert="horz" lIns="91440" tIns="0" rIns="91440" bIns="45720" rtlCol="0">
            <a:noAutofit/>
          </a:bodyPr>
          <a:lstStyle>
            <a:lvl1pPr>
              <a:defRPr lang="en-US" sz="1400" i="1" dirty="0">
                <a:solidFill>
                  <a:schemeClr val="tx2">
                    <a:lumMod val="75000"/>
                  </a:schemeClr>
                </a:solidFill>
                <a:latin typeface="+mn-lt"/>
              </a:defRPr>
            </a:lvl1pPr>
          </a:lstStyle>
          <a:p>
            <a:pPr marL="0" lvl="0" indent="0">
              <a:buNone/>
            </a:pPr>
            <a:r>
              <a:rPr lang="en-US"/>
              <a:t>Insert Title</a:t>
            </a:r>
          </a:p>
        </p:txBody>
      </p:sp>
      <p:sp>
        <p:nvSpPr>
          <p:cNvPr id="55" name="Text Placeholder 54">
            <a:extLst>
              <a:ext uri="{FF2B5EF4-FFF2-40B4-BE49-F238E27FC236}">
                <a16:creationId xmlns:a16="http://schemas.microsoft.com/office/drawing/2014/main" id="{CFC5D18C-9BBD-4A46-9757-AD9ED65827CE}"/>
              </a:ext>
            </a:extLst>
          </p:cNvPr>
          <p:cNvSpPr>
            <a:spLocks noGrp="1"/>
          </p:cNvSpPr>
          <p:nvPr>
            <p:ph type="body" sz="quarter" idx="38" hasCustomPrompt="1"/>
          </p:nvPr>
        </p:nvSpPr>
        <p:spPr>
          <a:xfrm>
            <a:off x="2227263" y="2034215"/>
            <a:ext cx="1735137" cy="656598"/>
          </a:xfrm>
        </p:spPr>
        <p:txBody>
          <a:bodyPr>
            <a:noAutofit/>
          </a:bodyPr>
          <a:lstStyle>
            <a:lvl1pPr marL="0" indent="0">
              <a:buNone/>
              <a:defRPr sz="1200">
                <a:solidFill>
                  <a:schemeClr val="tx1"/>
                </a:solidFill>
                <a:latin typeface="+mn-lt"/>
              </a:defRPr>
            </a:lvl1pPr>
          </a:lstStyle>
          <a:p>
            <a:pPr lvl="0"/>
            <a:r>
              <a:rPr lang="en-US"/>
              <a:t>Insert description or contact info.</a:t>
            </a:r>
          </a:p>
        </p:txBody>
      </p:sp>
    </p:spTree>
    <p:extLst>
      <p:ext uri="{BB962C8B-B14F-4D97-AF65-F5344CB8AC3E}">
        <p14:creationId xmlns:p14="http://schemas.microsoft.com/office/powerpoint/2010/main" val="226391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44" name="Rounded Rectangle 11">
            <a:extLst>
              <a:ext uri="{FF2B5EF4-FFF2-40B4-BE49-F238E27FC236}">
                <a16:creationId xmlns:a16="http://schemas.microsoft.com/office/drawing/2014/main" id="{4AB31C29-BF40-451B-BD55-43FD4D0AC6B5}"/>
              </a:ext>
            </a:extLst>
          </p:cNvPr>
          <p:cNvSpPr/>
          <p:nvPr userDrawn="1"/>
        </p:nvSpPr>
        <p:spPr>
          <a:xfrm>
            <a:off x="6710562" y="1276350"/>
            <a:ext cx="1905000" cy="3010200"/>
          </a:xfrm>
          <a:prstGeom prst="roundRect">
            <a:avLst>
              <a:gd name="adj" fmla="val 10167"/>
            </a:avLst>
          </a:prstGeom>
          <a:gradFill flip="none" rotWithShape="1">
            <a:gsLst>
              <a:gs pos="34000">
                <a:schemeClr val="accent2">
                  <a:lumMod val="20000"/>
                  <a:lumOff val="80000"/>
                </a:schemeClr>
              </a:gs>
              <a:gs pos="100000">
                <a:schemeClr val="accent1">
                  <a:alpha val="66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1">
            <a:extLst>
              <a:ext uri="{FF2B5EF4-FFF2-40B4-BE49-F238E27FC236}">
                <a16:creationId xmlns:a16="http://schemas.microsoft.com/office/drawing/2014/main" id="{C90C9DAB-D130-44A9-ACED-D94AF872AAB3}"/>
              </a:ext>
            </a:extLst>
          </p:cNvPr>
          <p:cNvSpPr/>
          <p:nvPr userDrawn="1"/>
        </p:nvSpPr>
        <p:spPr>
          <a:xfrm>
            <a:off x="4605960" y="1294705"/>
            <a:ext cx="1905000" cy="3010200"/>
          </a:xfrm>
          <a:prstGeom prst="roundRect">
            <a:avLst>
              <a:gd name="adj" fmla="val 10167"/>
            </a:avLst>
          </a:prstGeom>
          <a:gradFill flip="none" rotWithShape="1">
            <a:gsLst>
              <a:gs pos="34000">
                <a:schemeClr val="accent2">
                  <a:lumMod val="20000"/>
                  <a:lumOff val="80000"/>
                </a:schemeClr>
              </a:gs>
              <a:gs pos="100000">
                <a:schemeClr val="accent1">
                  <a:alpha val="66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11">
            <a:extLst>
              <a:ext uri="{FF2B5EF4-FFF2-40B4-BE49-F238E27FC236}">
                <a16:creationId xmlns:a16="http://schemas.microsoft.com/office/drawing/2014/main" id="{E621F91D-2C91-4E59-8A86-DAC08CAF7503}"/>
              </a:ext>
            </a:extLst>
          </p:cNvPr>
          <p:cNvSpPr/>
          <p:nvPr userDrawn="1"/>
        </p:nvSpPr>
        <p:spPr>
          <a:xfrm>
            <a:off x="2512363" y="1276350"/>
            <a:ext cx="1905000" cy="3010200"/>
          </a:xfrm>
          <a:prstGeom prst="roundRect">
            <a:avLst>
              <a:gd name="adj" fmla="val 10167"/>
            </a:avLst>
          </a:prstGeom>
          <a:gradFill flip="none" rotWithShape="1">
            <a:gsLst>
              <a:gs pos="34000">
                <a:schemeClr val="accent2">
                  <a:lumMod val="20000"/>
                  <a:lumOff val="80000"/>
                </a:schemeClr>
              </a:gs>
              <a:gs pos="100000">
                <a:schemeClr val="accent1">
                  <a:alpha val="66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11">
            <a:extLst>
              <a:ext uri="{FF2B5EF4-FFF2-40B4-BE49-F238E27FC236}">
                <a16:creationId xmlns:a16="http://schemas.microsoft.com/office/drawing/2014/main" id="{B1E64CBB-62F9-4BEE-B2B1-6E40F2AFF19C}"/>
              </a:ext>
            </a:extLst>
          </p:cNvPr>
          <p:cNvSpPr/>
          <p:nvPr userDrawn="1"/>
        </p:nvSpPr>
        <p:spPr>
          <a:xfrm>
            <a:off x="442628" y="1276350"/>
            <a:ext cx="1905000" cy="3010200"/>
          </a:xfrm>
          <a:prstGeom prst="roundRect">
            <a:avLst>
              <a:gd name="adj" fmla="val 10167"/>
            </a:avLst>
          </a:prstGeom>
          <a:gradFill flip="none" rotWithShape="1">
            <a:gsLst>
              <a:gs pos="34000">
                <a:schemeClr val="accent2">
                  <a:lumMod val="20000"/>
                  <a:lumOff val="80000"/>
                </a:schemeClr>
              </a:gs>
              <a:gs pos="100000">
                <a:schemeClr val="accent1">
                  <a:alpha val="66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half" idx="2" hasCustomPrompt="1"/>
          </p:nvPr>
        </p:nvSpPr>
        <p:spPr>
          <a:xfrm>
            <a:off x="371007" y="867887"/>
            <a:ext cx="8368364" cy="332263"/>
          </a:xfrm>
          <a:prstGeom prst="rect">
            <a:avLst/>
          </a:prstGeom>
        </p:spPr>
        <p:txBody>
          <a:bodyPr wrap="none" lIns="0" tIns="0" rIns="0" bIns="0" anchor="ctr">
            <a:noAutofit/>
          </a:bodyPr>
          <a:lstStyle>
            <a:lvl1pPr marL="0" indent="0" algn="l">
              <a:buNone/>
              <a:defRPr sz="2000" b="0" baseline="0">
                <a:solidFill>
                  <a:schemeClr val="tx1">
                    <a:lumMod val="75000"/>
                    <a:lumOff val="2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SUBTITLE</a:t>
            </a:r>
          </a:p>
        </p:txBody>
      </p:sp>
      <p:sp>
        <p:nvSpPr>
          <p:cNvPr id="3" name="Title 2"/>
          <p:cNvSpPr>
            <a:spLocks noGrp="1"/>
          </p:cNvSpPr>
          <p:nvPr>
            <p:ph type="title" hasCustomPrompt="1"/>
          </p:nvPr>
        </p:nvSpPr>
        <p:spPr>
          <a:xfrm>
            <a:off x="372256" y="290890"/>
            <a:ext cx="8368364" cy="576997"/>
          </a:xfrm>
          <a:prstGeom prst="rect">
            <a:avLst/>
          </a:prstGeom>
        </p:spPr>
        <p:txBody>
          <a:bodyPr lIns="0" tIns="0" rIns="274320" bIns="0" anchor="ctr"/>
          <a:lstStyle>
            <a:lvl1pPr algn="l">
              <a:defRPr sz="3600">
                <a:solidFill>
                  <a:schemeClr val="tx2"/>
                </a:solidFill>
              </a:defRPr>
            </a:lvl1pPr>
          </a:lstStyle>
          <a:p>
            <a:r>
              <a:rPr lang="en-US"/>
              <a:t>Meet Our Team</a:t>
            </a:r>
          </a:p>
        </p:txBody>
      </p:sp>
      <p:sp>
        <p:nvSpPr>
          <p:cNvPr id="5" name="Oval 4">
            <a:extLst>
              <a:ext uri="{FF2B5EF4-FFF2-40B4-BE49-F238E27FC236}">
                <a16:creationId xmlns:a16="http://schemas.microsoft.com/office/drawing/2014/main" id="{A096027A-E33E-46F3-9F5C-00A07A57EDF5}"/>
              </a:ext>
            </a:extLst>
          </p:cNvPr>
          <p:cNvSpPr/>
          <p:nvPr userDrawn="1"/>
        </p:nvSpPr>
        <p:spPr>
          <a:xfrm>
            <a:off x="710264" y="1438575"/>
            <a:ext cx="1276350" cy="1276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8E51554-4074-4FB9-A812-85B523276991}"/>
              </a:ext>
            </a:extLst>
          </p:cNvPr>
          <p:cNvSpPr/>
          <p:nvPr userDrawn="1"/>
        </p:nvSpPr>
        <p:spPr>
          <a:xfrm>
            <a:off x="2859739" y="1438575"/>
            <a:ext cx="1276350" cy="127635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BF26E97-C5D6-4E28-A234-BABE04CFD9F2}"/>
              </a:ext>
            </a:extLst>
          </p:cNvPr>
          <p:cNvSpPr/>
          <p:nvPr userDrawn="1"/>
        </p:nvSpPr>
        <p:spPr>
          <a:xfrm>
            <a:off x="4955707" y="1438575"/>
            <a:ext cx="1276350" cy="12763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63670DC-F780-47A0-BB93-FCE52F3143AE}"/>
              </a:ext>
            </a:extLst>
          </p:cNvPr>
          <p:cNvSpPr/>
          <p:nvPr userDrawn="1"/>
        </p:nvSpPr>
        <p:spPr>
          <a:xfrm>
            <a:off x="7042618" y="1438575"/>
            <a:ext cx="1276350" cy="12763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
            <a:extLst>
              <a:ext uri="{FF2B5EF4-FFF2-40B4-BE49-F238E27FC236}">
                <a16:creationId xmlns:a16="http://schemas.microsoft.com/office/drawing/2014/main" id="{18A378CC-A876-4A93-A55A-52517230A755}"/>
              </a:ext>
            </a:extLst>
          </p:cNvPr>
          <p:cNvSpPr>
            <a:spLocks noGrp="1"/>
          </p:cNvSpPr>
          <p:nvPr>
            <p:ph type="pic" sz="quarter" idx="13"/>
          </p:nvPr>
        </p:nvSpPr>
        <p:spPr>
          <a:xfrm>
            <a:off x="768733" y="1497044"/>
            <a:ext cx="1159412" cy="1159412"/>
          </a:xfrm>
        </p:spPr>
      </p:sp>
      <p:sp>
        <p:nvSpPr>
          <p:cNvPr id="14" name="Picture Placeholder 2">
            <a:extLst>
              <a:ext uri="{FF2B5EF4-FFF2-40B4-BE49-F238E27FC236}">
                <a16:creationId xmlns:a16="http://schemas.microsoft.com/office/drawing/2014/main" id="{F3686D6C-290E-4DD1-B6E4-CA332959D9F2}"/>
              </a:ext>
            </a:extLst>
          </p:cNvPr>
          <p:cNvSpPr>
            <a:spLocks noGrp="1"/>
          </p:cNvSpPr>
          <p:nvPr>
            <p:ph type="pic" sz="quarter" idx="14"/>
          </p:nvPr>
        </p:nvSpPr>
        <p:spPr>
          <a:xfrm>
            <a:off x="2929203" y="1511183"/>
            <a:ext cx="1159412" cy="1159412"/>
          </a:xfrm>
        </p:spPr>
      </p:sp>
      <p:sp>
        <p:nvSpPr>
          <p:cNvPr id="15" name="Picture Placeholder 3">
            <a:extLst>
              <a:ext uri="{FF2B5EF4-FFF2-40B4-BE49-F238E27FC236}">
                <a16:creationId xmlns:a16="http://schemas.microsoft.com/office/drawing/2014/main" id="{9CE8FB0F-679D-49FA-BFCB-BD04E5605E91}"/>
              </a:ext>
            </a:extLst>
          </p:cNvPr>
          <p:cNvSpPr>
            <a:spLocks noGrp="1"/>
          </p:cNvSpPr>
          <p:nvPr>
            <p:ph type="pic" sz="quarter" idx="15"/>
          </p:nvPr>
        </p:nvSpPr>
        <p:spPr>
          <a:xfrm>
            <a:off x="5014176" y="1497044"/>
            <a:ext cx="1159412" cy="1159412"/>
          </a:xfrm>
        </p:spPr>
      </p:sp>
      <p:sp>
        <p:nvSpPr>
          <p:cNvPr id="16" name="Picture Placeholder 4">
            <a:extLst>
              <a:ext uri="{FF2B5EF4-FFF2-40B4-BE49-F238E27FC236}">
                <a16:creationId xmlns:a16="http://schemas.microsoft.com/office/drawing/2014/main" id="{9DA4E924-E3C8-4F7C-835A-E973B9BE2DCB}"/>
              </a:ext>
            </a:extLst>
          </p:cNvPr>
          <p:cNvSpPr>
            <a:spLocks noGrp="1"/>
          </p:cNvSpPr>
          <p:nvPr>
            <p:ph type="pic" sz="quarter" idx="16" hasCustomPrompt="1"/>
          </p:nvPr>
        </p:nvSpPr>
        <p:spPr>
          <a:xfrm>
            <a:off x="7083356" y="1497044"/>
            <a:ext cx="1159412" cy="1159412"/>
          </a:xfrm>
        </p:spPr>
        <p:txBody>
          <a:bodyPr/>
          <a:lstStyle/>
          <a:p>
            <a:r>
              <a:rPr lang="en-US"/>
              <a:t>0</a:t>
            </a:r>
          </a:p>
        </p:txBody>
      </p:sp>
      <p:sp>
        <p:nvSpPr>
          <p:cNvPr id="17" name="Text Placeholder 16">
            <a:extLst>
              <a:ext uri="{FF2B5EF4-FFF2-40B4-BE49-F238E27FC236}">
                <a16:creationId xmlns:a16="http://schemas.microsoft.com/office/drawing/2014/main" id="{23FFCC9E-C297-4671-BF0D-A33FC013E5E8}"/>
              </a:ext>
            </a:extLst>
          </p:cNvPr>
          <p:cNvSpPr>
            <a:spLocks noGrp="1"/>
          </p:cNvSpPr>
          <p:nvPr>
            <p:ph type="body" sz="quarter" idx="17"/>
          </p:nvPr>
        </p:nvSpPr>
        <p:spPr>
          <a:xfrm>
            <a:off x="586439" y="3219750"/>
            <a:ext cx="1524000" cy="914400"/>
          </a:xfrm>
        </p:spPr>
        <p:txBody>
          <a:bodyPr>
            <a:normAutofit/>
          </a:bodyPr>
          <a:lstStyle>
            <a:lvl1pPr marL="0" indent="0">
              <a:buNone/>
              <a:defRPr sz="1200">
                <a:latin typeface="+mn-lt"/>
              </a:defRPr>
            </a:lvl1pPr>
          </a:lstStyle>
          <a:p>
            <a:pPr lvl="0"/>
            <a:endParaRPr lang="en-US"/>
          </a:p>
        </p:txBody>
      </p:sp>
      <p:sp>
        <p:nvSpPr>
          <p:cNvPr id="28" name="Text Placeholder 16">
            <a:extLst>
              <a:ext uri="{FF2B5EF4-FFF2-40B4-BE49-F238E27FC236}">
                <a16:creationId xmlns:a16="http://schemas.microsoft.com/office/drawing/2014/main" id="{9A27E86A-BA61-452A-A816-8BAED49967C1}"/>
              </a:ext>
            </a:extLst>
          </p:cNvPr>
          <p:cNvSpPr>
            <a:spLocks noGrp="1"/>
          </p:cNvSpPr>
          <p:nvPr>
            <p:ph type="body" sz="quarter" idx="21"/>
          </p:nvPr>
        </p:nvSpPr>
        <p:spPr>
          <a:xfrm>
            <a:off x="586439" y="3004579"/>
            <a:ext cx="1524000" cy="228600"/>
          </a:xfrm>
        </p:spPr>
        <p:txBody>
          <a:bodyPr>
            <a:normAutofit/>
          </a:bodyPr>
          <a:lstStyle>
            <a:lvl1pPr marL="0" indent="0">
              <a:buNone/>
              <a:defRPr sz="1200">
                <a:solidFill>
                  <a:schemeClr val="tx2"/>
                </a:solidFill>
                <a:latin typeface="+mn-lt"/>
              </a:defRPr>
            </a:lvl1pPr>
          </a:lstStyle>
          <a:p>
            <a:pPr lvl="0"/>
            <a:endParaRPr lang="en-US"/>
          </a:p>
        </p:txBody>
      </p:sp>
      <p:sp>
        <p:nvSpPr>
          <p:cNvPr id="29" name="Text Placeholder 16">
            <a:extLst>
              <a:ext uri="{FF2B5EF4-FFF2-40B4-BE49-F238E27FC236}">
                <a16:creationId xmlns:a16="http://schemas.microsoft.com/office/drawing/2014/main" id="{AECB3583-F46A-4BA2-B613-15673FE4B950}"/>
              </a:ext>
            </a:extLst>
          </p:cNvPr>
          <p:cNvSpPr>
            <a:spLocks noGrp="1"/>
          </p:cNvSpPr>
          <p:nvPr>
            <p:ph type="body" sz="quarter" idx="22"/>
          </p:nvPr>
        </p:nvSpPr>
        <p:spPr>
          <a:xfrm>
            <a:off x="586439" y="2753221"/>
            <a:ext cx="1524000" cy="228600"/>
          </a:xfrm>
        </p:spPr>
        <p:txBody>
          <a:bodyPr>
            <a:noAutofit/>
          </a:bodyPr>
          <a:lstStyle>
            <a:lvl1pPr marL="0" indent="0" algn="ctr">
              <a:buNone/>
              <a:defRPr sz="1400" b="0">
                <a:solidFill>
                  <a:schemeClr val="tx1"/>
                </a:solidFill>
                <a:latin typeface="+mj-lt"/>
              </a:defRPr>
            </a:lvl1pPr>
          </a:lstStyle>
          <a:p>
            <a:pPr lvl="0"/>
            <a:endParaRPr lang="en-US"/>
          </a:p>
        </p:txBody>
      </p:sp>
      <p:sp>
        <p:nvSpPr>
          <p:cNvPr id="30" name="Text Placeholder 16">
            <a:extLst>
              <a:ext uri="{FF2B5EF4-FFF2-40B4-BE49-F238E27FC236}">
                <a16:creationId xmlns:a16="http://schemas.microsoft.com/office/drawing/2014/main" id="{50F193CC-CB88-43AD-A3D2-713940509949}"/>
              </a:ext>
            </a:extLst>
          </p:cNvPr>
          <p:cNvSpPr>
            <a:spLocks noGrp="1"/>
          </p:cNvSpPr>
          <p:nvPr>
            <p:ph type="body" sz="quarter" idx="23"/>
          </p:nvPr>
        </p:nvSpPr>
        <p:spPr>
          <a:xfrm>
            <a:off x="2746909" y="3225394"/>
            <a:ext cx="1524000" cy="914400"/>
          </a:xfrm>
        </p:spPr>
        <p:txBody>
          <a:bodyPr>
            <a:normAutofit/>
          </a:bodyPr>
          <a:lstStyle>
            <a:lvl1pPr marL="0" indent="0">
              <a:buNone/>
              <a:defRPr sz="1200">
                <a:latin typeface="+mn-lt"/>
              </a:defRPr>
            </a:lvl1pPr>
          </a:lstStyle>
          <a:p>
            <a:pPr lvl="0"/>
            <a:endParaRPr lang="en-US"/>
          </a:p>
        </p:txBody>
      </p:sp>
      <p:sp>
        <p:nvSpPr>
          <p:cNvPr id="31" name="Text Placeholder 16">
            <a:extLst>
              <a:ext uri="{FF2B5EF4-FFF2-40B4-BE49-F238E27FC236}">
                <a16:creationId xmlns:a16="http://schemas.microsoft.com/office/drawing/2014/main" id="{3ED2C260-9491-4D7F-90A8-7761FDB697D5}"/>
              </a:ext>
            </a:extLst>
          </p:cNvPr>
          <p:cNvSpPr>
            <a:spLocks noGrp="1"/>
          </p:cNvSpPr>
          <p:nvPr>
            <p:ph type="body" sz="quarter" idx="24"/>
          </p:nvPr>
        </p:nvSpPr>
        <p:spPr>
          <a:xfrm>
            <a:off x="2746909" y="3010223"/>
            <a:ext cx="1524000" cy="228600"/>
          </a:xfrm>
        </p:spPr>
        <p:txBody>
          <a:bodyPr>
            <a:normAutofit/>
          </a:bodyPr>
          <a:lstStyle>
            <a:lvl1pPr marL="0" indent="0">
              <a:buNone/>
              <a:defRPr sz="1200">
                <a:solidFill>
                  <a:schemeClr val="tx2"/>
                </a:solidFill>
                <a:latin typeface="+mn-lt"/>
              </a:defRPr>
            </a:lvl1pPr>
          </a:lstStyle>
          <a:p>
            <a:pPr lvl="0"/>
            <a:endParaRPr lang="en-US"/>
          </a:p>
        </p:txBody>
      </p:sp>
      <p:sp>
        <p:nvSpPr>
          <p:cNvPr id="32" name="Text Placeholder 16">
            <a:extLst>
              <a:ext uri="{FF2B5EF4-FFF2-40B4-BE49-F238E27FC236}">
                <a16:creationId xmlns:a16="http://schemas.microsoft.com/office/drawing/2014/main" id="{65FAD400-FD1E-44B6-A324-33A48EAEC868}"/>
              </a:ext>
            </a:extLst>
          </p:cNvPr>
          <p:cNvSpPr>
            <a:spLocks noGrp="1"/>
          </p:cNvSpPr>
          <p:nvPr>
            <p:ph type="body" sz="quarter" idx="25"/>
          </p:nvPr>
        </p:nvSpPr>
        <p:spPr>
          <a:xfrm>
            <a:off x="2746909" y="2758865"/>
            <a:ext cx="1524000" cy="228600"/>
          </a:xfrm>
        </p:spPr>
        <p:txBody>
          <a:bodyPr>
            <a:noAutofit/>
          </a:bodyPr>
          <a:lstStyle>
            <a:lvl1pPr marL="0" indent="0" algn="ctr">
              <a:buNone/>
              <a:defRPr sz="1400" b="0">
                <a:solidFill>
                  <a:schemeClr val="tx1"/>
                </a:solidFill>
                <a:latin typeface="+mj-lt"/>
              </a:defRPr>
            </a:lvl1pPr>
          </a:lstStyle>
          <a:p>
            <a:pPr lvl="0"/>
            <a:endParaRPr lang="en-US"/>
          </a:p>
        </p:txBody>
      </p:sp>
      <p:sp>
        <p:nvSpPr>
          <p:cNvPr id="33" name="Text Placeholder 16">
            <a:extLst>
              <a:ext uri="{FF2B5EF4-FFF2-40B4-BE49-F238E27FC236}">
                <a16:creationId xmlns:a16="http://schemas.microsoft.com/office/drawing/2014/main" id="{298D4FCC-0413-4CB4-B0B3-F3A3408C30BA}"/>
              </a:ext>
            </a:extLst>
          </p:cNvPr>
          <p:cNvSpPr>
            <a:spLocks noGrp="1"/>
          </p:cNvSpPr>
          <p:nvPr>
            <p:ph type="body" sz="quarter" idx="26"/>
          </p:nvPr>
        </p:nvSpPr>
        <p:spPr>
          <a:xfrm>
            <a:off x="4869242" y="3229763"/>
            <a:ext cx="1524000" cy="914400"/>
          </a:xfrm>
        </p:spPr>
        <p:txBody>
          <a:bodyPr>
            <a:normAutofit/>
          </a:bodyPr>
          <a:lstStyle>
            <a:lvl1pPr marL="0" indent="0">
              <a:buNone/>
              <a:defRPr sz="1200">
                <a:latin typeface="+mn-lt"/>
              </a:defRPr>
            </a:lvl1pPr>
          </a:lstStyle>
          <a:p>
            <a:pPr lvl="0"/>
            <a:endParaRPr lang="en-US"/>
          </a:p>
        </p:txBody>
      </p:sp>
      <p:sp>
        <p:nvSpPr>
          <p:cNvPr id="34" name="Text Placeholder 16">
            <a:extLst>
              <a:ext uri="{FF2B5EF4-FFF2-40B4-BE49-F238E27FC236}">
                <a16:creationId xmlns:a16="http://schemas.microsoft.com/office/drawing/2014/main" id="{B74FFCBE-CB7D-4AB7-8158-75CF08CB05FF}"/>
              </a:ext>
            </a:extLst>
          </p:cNvPr>
          <p:cNvSpPr>
            <a:spLocks noGrp="1"/>
          </p:cNvSpPr>
          <p:nvPr>
            <p:ph type="body" sz="quarter" idx="27"/>
          </p:nvPr>
        </p:nvSpPr>
        <p:spPr>
          <a:xfrm>
            <a:off x="4869242" y="3014592"/>
            <a:ext cx="1524000" cy="228600"/>
          </a:xfrm>
        </p:spPr>
        <p:txBody>
          <a:bodyPr>
            <a:normAutofit/>
          </a:bodyPr>
          <a:lstStyle>
            <a:lvl1pPr marL="0" indent="0">
              <a:buNone/>
              <a:defRPr sz="1200">
                <a:solidFill>
                  <a:schemeClr val="tx2"/>
                </a:solidFill>
                <a:latin typeface="+mn-lt"/>
              </a:defRPr>
            </a:lvl1pPr>
          </a:lstStyle>
          <a:p>
            <a:pPr lvl="0"/>
            <a:endParaRPr lang="en-US"/>
          </a:p>
        </p:txBody>
      </p:sp>
      <p:sp>
        <p:nvSpPr>
          <p:cNvPr id="35" name="Text Placeholder 16">
            <a:extLst>
              <a:ext uri="{FF2B5EF4-FFF2-40B4-BE49-F238E27FC236}">
                <a16:creationId xmlns:a16="http://schemas.microsoft.com/office/drawing/2014/main" id="{204D922A-E34A-4CEB-A97A-2F0E0AF01CD7}"/>
              </a:ext>
            </a:extLst>
          </p:cNvPr>
          <p:cNvSpPr>
            <a:spLocks noGrp="1"/>
          </p:cNvSpPr>
          <p:nvPr>
            <p:ph type="body" sz="quarter" idx="28"/>
          </p:nvPr>
        </p:nvSpPr>
        <p:spPr>
          <a:xfrm>
            <a:off x="4869242" y="2763234"/>
            <a:ext cx="1524000" cy="228600"/>
          </a:xfrm>
        </p:spPr>
        <p:txBody>
          <a:bodyPr>
            <a:noAutofit/>
          </a:bodyPr>
          <a:lstStyle>
            <a:lvl1pPr marL="0" indent="0" algn="ctr">
              <a:buNone/>
              <a:defRPr sz="1400" b="0">
                <a:solidFill>
                  <a:schemeClr val="tx1"/>
                </a:solidFill>
                <a:latin typeface="+mj-lt"/>
              </a:defRPr>
            </a:lvl1pPr>
          </a:lstStyle>
          <a:p>
            <a:pPr lvl="0"/>
            <a:endParaRPr lang="en-US"/>
          </a:p>
        </p:txBody>
      </p:sp>
      <p:sp>
        <p:nvSpPr>
          <p:cNvPr id="36" name="Text Placeholder 16">
            <a:extLst>
              <a:ext uri="{FF2B5EF4-FFF2-40B4-BE49-F238E27FC236}">
                <a16:creationId xmlns:a16="http://schemas.microsoft.com/office/drawing/2014/main" id="{609DBB76-E857-4589-82AA-56541A56C456}"/>
              </a:ext>
            </a:extLst>
          </p:cNvPr>
          <p:cNvSpPr>
            <a:spLocks noGrp="1"/>
          </p:cNvSpPr>
          <p:nvPr>
            <p:ph type="body" sz="quarter" idx="29"/>
          </p:nvPr>
        </p:nvSpPr>
        <p:spPr>
          <a:xfrm>
            <a:off x="6918793" y="3203627"/>
            <a:ext cx="1524000" cy="914400"/>
          </a:xfrm>
        </p:spPr>
        <p:txBody>
          <a:bodyPr>
            <a:normAutofit/>
          </a:bodyPr>
          <a:lstStyle>
            <a:lvl1pPr marL="0" indent="0">
              <a:buNone/>
              <a:defRPr sz="1200">
                <a:latin typeface="+mn-lt"/>
              </a:defRPr>
            </a:lvl1pPr>
          </a:lstStyle>
          <a:p>
            <a:pPr lvl="0"/>
            <a:endParaRPr lang="en-US"/>
          </a:p>
        </p:txBody>
      </p:sp>
      <p:sp>
        <p:nvSpPr>
          <p:cNvPr id="37" name="Text Placeholder 16">
            <a:extLst>
              <a:ext uri="{FF2B5EF4-FFF2-40B4-BE49-F238E27FC236}">
                <a16:creationId xmlns:a16="http://schemas.microsoft.com/office/drawing/2014/main" id="{7175D483-B64E-4FC9-95D6-D41575317CC2}"/>
              </a:ext>
            </a:extLst>
          </p:cNvPr>
          <p:cNvSpPr>
            <a:spLocks noGrp="1"/>
          </p:cNvSpPr>
          <p:nvPr>
            <p:ph type="body" sz="quarter" idx="30"/>
          </p:nvPr>
        </p:nvSpPr>
        <p:spPr>
          <a:xfrm>
            <a:off x="6918793" y="2988456"/>
            <a:ext cx="1524000" cy="228600"/>
          </a:xfrm>
        </p:spPr>
        <p:txBody>
          <a:bodyPr>
            <a:normAutofit/>
          </a:bodyPr>
          <a:lstStyle>
            <a:lvl1pPr marL="0" indent="0">
              <a:buNone/>
              <a:defRPr sz="1200">
                <a:solidFill>
                  <a:schemeClr val="tx2"/>
                </a:solidFill>
                <a:latin typeface="+mn-lt"/>
              </a:defRPr>
            </a:lvl1pPr>
          </a:lstStyle>
          <a:p>
            <a:pPr lvl="0"/>
            <a:endParaRPr lang="en-US"/>
          </a:p>
        </p:txBody>
      </p:sp>
      <p:sp>
        <p:nvSpPr>
          <p:cNvPr id="38" name="Text Placeholder 16">
            <a:extLst>
              <a:ext uri="{FF2B5EF4-FFF2-40B4-BE49-F238E27FC236}">
                <a16:creationId xmlns:a16="http://schemas.microsoft.com/office/drawing/2014/main" id="{70EA8AD3-8F51-4735-8DE8-7E737E6663F5}"/>
              </a:ext>
            </a:extLst>
          </p:cNvPr>
          <p:cNvSpPr>
            <a:spLocks noGrp="1"/>
          </p:cNvSpPr>
          <p:nvPr>
            <p:ph type="body" sz="quarter" idx="31"/>
          </p:nvPr>
        </p:nvSpPr>
        <p:spPr>
          <a:xfrm>
            <a:off x="6918793" y="2737098"/>
            <a:ext cx="1524000" cy="228600"/>
          </a:xfrm>
        </p:spPr>
        <p:txBody>
          <a:bodyPr>
            <a:noAutofit/>
          </a:bodyPr>
          <a:lstStyle>
            <a:lvl1pPr marL="0" indent="0" algn="ctr">
              <a:buNone/>
              <a:defRPr sz="1400" b="0">
                <a:solidFill>
                  <a:schemeClr val="tx1"/>
                </a:solidFill>
                <a:latin typeface="+mj-lt"/>
              </a:defRPr>
            </a:lvl1pPr>
          </a:lstStyle>
          <a:p>
            <a:pPr lvl="0"/>
            <a:endParaRPr lang="en-US"/>
          </a:p>
        </p:txBody>
      </p:sp>
    </p:spTree>
    <p:extLst>
      <p:ext uri="{BB962C8B-B14F-4D97-AF65-F5344CB8AC3E}">
        <p14:creationId xmlns:p14="http://schemas.microsoft.com/office/powerpoint/2010/main" val="1387444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5464B3-7560-4E17-976D-1FC06B6C961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27B800-8E63-4D8C-92A7-6DA588AB05A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C59C767-0DCB-44D4-8A4E-B7BA4BD7274D}"/>
              </a:ext>
            </a:extLst>
          </p:cNvPr>
          <p:cNvSpPr>
            <a:spLocks noGrp="1"/>
          </p:cNvSpPr>
          <p:nvPr>
            <p:ph type="sldNum" sz="quarter" idx="4"/>
          </p:nvPr>
        </p:nvSpPr>
        <p:spPr>
          <a:xfrm>
            <a:off x="628650" y="4733925"/>
            <a:ext cx="600075"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AF10327-A7F9-4699-942B-F45FE412F0F3}" type="slidenum">
              <a:rPr lang="en-US" smtClean="0"/>
              <a:pPr/>
              <a:t>‹#›</a:t>
            </a:fld>
            <a:endParaRPr lang="en-US"/>
          </a:p>
        </p:txBody>
      </p:sp>
      <p:pic>
        <p:nvPicPr>
          <p:cNvPr id="5" name="Picture 4" descr="A black text on a white background&#10;&#10;AI-generated content may be incorrect.">
            <a:extLst>
              <a:ext uri="{FF2B5EF4-FFF2-40B4-BE49-F238E27FC236}">
                <a16:creationId xmlns:a16="http://schemas.microsoft.com/office/drawing/2014/main" id="{B2600C62-B573-81F4-50D9-2195269A61C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213251" y="4662793"/>
            <a:ext cx="2650003" cy="365413"/>
          </a:xfrm>
          <a:prstGeom prst="rect">
            <a:avLst/>
          </a:prstGeom>
        </p:spPr>
      </p:pic>
      <p:pic>
        <p:nvPicPr>
          <p:cNvPr id="9" name="Picture 8" descr="A blue and black sign&#10;&#10;AI-generated content may be incorrect.">
            <a:extLst>
              <a:ext uri="{FF2B5EF4-FFF2-40B4-BE49-F238E27FC236}">
                <a16:creationId xmlns:a16="http://schemas.microsoft.com/office/drawing/2014/main" id="{58801462-3F98-EAC2-9437-E17F8864E6E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15503" y="4602653"/>
            <a:ext cx="1399847" cy="425553"/>
          </a:xfrm>
          <a:prstGeom prst="rect">
            <a:avLst/>
          </a:prstGeom>
        </p:spPr>
      </p:pic>
    </p:spTree>
    <p:extLst>
      <p:ext uri="{BB962C8B-B14F-4D97-AF65-F5344CB8AC3E}">
        <p14:creationId xmlns:p14="http://schemas.microsoft.com/office/powerpoint/2010/main" val="644593895"/>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5" r:id="rId3"/>
    <p:sldLayoutId id="2147483984" r:id="rId4"/>
    <p:sldLayoutId id="2147483944" r:id="rId5"/>
    <p:sldLayoutId id="2147483949" r:id="rId6"/>
    <p:sldLayoutId id="2147484027" r:id="rId7"/>
    <p:sldLayoutId id="2147484026" r:id="rId8"/>
    <p:sldLayoutId id="2147484025" r:id="rId9"/>
    <p:sldLayoutId id="2147484024" r:id="rId10"/>
    <p:sldLayoutId id="2147484019" r:id="rId11"/>
    <p:sldLayoutId id="2147484023" r:id="rId12"/>
  </p:sldLayoutIdLst>
  <p:hf hdr="0" ftr="0" dt="0"/>
  <p:txStyles>
    <p:titleStyle>
      <a:lvl1pPr algn="l"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workforcesolutions@eesforjobs.com"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nam10.safelinks.protection.outlook.com/?url=https%3A%2F%2Fcocdpd.submittable.com%2Fsubmit%2Fab74c46c-65f5-4872-8999-008261859fde%2F2026-workforce-solutions-program-grant-application&amp;data=05%7C02%7Canissa.jones%40eesforjobs.com%7Ca749c3f2e3e4488fd15108de58480f5c%7C7aee8927475646a98b3a180f9fdcfa7b%7C0%7C0%7C639045263700997505%7CUnknown%7CTWFpbGZsb3d8eyJFbXB0eU1hcGkiOnRydWUsIlYiOiIwLjAuMDAwMCIsIlAiOiJXaW4zMiIsIkFOIjoiTWFpbCIsIldUIjoyfQ%3D%3D%7C0%7C%7C%7C&amp;sdata=UexMXk1%2BNG%2F8ca0Ah%2FL3x1XEWVe%2FjCy8G4AfmDKMO%2F0%3D&amp;reserved=0" TargetMode="External"/><Relationship Id="rId2" Type="http://schemas.openxmlformats.org/officeDocument/2006/relationships/hyperlink" Target="https://cocdpd.submittable.com/submit" TargetMode="Externa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chicago.gov/SBIF" TargetMode="External"/><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hyperlink" Target="https://chicago.gov/NOF" TargetMode="Externa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Lijia.Evariz@cityofchicago.org" TargetMode="External"/><Relationship Id="rId7"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hyperlink" Target="https://www.eesforjobs.com/workforce-solutions-program/" TargetMode="External"/><Relationship Id="rId5" Type="http://schemas.openxmlformats.org/officeDocument/2006/relationships/hyperlink" Target="mailto:workforcesolutions@eesforjobs.com" TargetMode="External"/><Relationship Id="rId4" Type="http://schemas.openxmlformats.org/officeDocument/2006/relationships/hyperlink" Target="http://www.chicago.gov/WorkforceSoluti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371BC8-D718-D221-118F-10BD82C6417C}"/>
              </a:ext>
            </a:extLst>
          </p:cNvPr>
          <p:cNvSpPr>
            <a:spLocks noGrp="1"/>
          </p:cNvSpPr>
          <p:nvPr>
            <p:ph type="sldNum" sz="quarter" idx="10"/>
          </p:nvPr>
        </p:nvSpPr>
        <p:spPr/>
        <p:txBody>
          <a:bodyPr/>
          <a:lstStyle/>
          <a:p>
            <a:fld id="{BAF10327-A7F9-4699-942B-F45FE412F0F3}" type="slidenum">
              <a:rPr lang="en-US" smtClean="0"/>
              <a:pPr/>
              <a:t>1</a:t>
            </a:fld>
            <a:endParaRPr lang="en-US"/>
          </a:p>
        </p:txBody>
      </p:sp>
      <p:sp>
        <p:nvSpPr>
          <p:cNvPr id="10" name="TextBox 9">
            <a:extLst>
              <a:ext uri="{FF2B5EF4-FFF2-40B4-BE49-F238E27FC236}">
                <a16:creationId xmlns:a16="http://schemas.microsoft.com/office/drawing/2014/main" id="{64E9A70D-3C1E-EDC9-933C-B417A3BA1424}"/>
              </a:ext>
            </a:extLst>
          </p:cNvPr>
          <p:cNvSpPr txBox="1"/>
          <p:nvPr/>
        </p:nvSpPr>
        <p:spPr>
          <a:xfrm>
            <a:off x="2103" y="1041400"/>
            <a:ext cx="9130718" cy="2492990"/>
          </a:xfrm>
          <a:prstGeom prst="rect">
            <a:avLst/>
          </a:prstGeom>
          <a:noFill/>
        </p:spPr>
        <p:txBody>
          <a:bodyPr wrap="square" lIns="91440" tIns="45720" rIns="91440" bIns="45720" rtlCol="0" anchor="t">
            <a:spAutoFit/>
          </a:bodyPr>
          <a:lstStyle/>
          <a:p>
            <a:pPr algn="ctr"/>
            <a:r>
              <a:rPr lang="en-US" sz="3600" b="1">
                <a:latin typeface="Arial"/>
                <a:cs typeface="Arial"/>
              </a:rPr>
              <a:t>Workforce Solutions Program</a:t>
            </a:r>
            <a:endParaRPr lang="en-US">
              <a:latin typeface="Arial"/>
              <a:cs typeface="Arial"/>
            </a:endParaRPr>
          </a:p>
          <a:p>
            <a:pPr algn="ctr"/>
            <a:r>
              <a:rPr lang="en-US" sz="3600" b="1">
                <a:latin typeface="Arial"/>
                <a:cs typeface="Arial"/>
              </a:rPr>
              <a:t>Informational Webinar </a:t>
            </a:r>
          </a:p>
          <a:p>
            <a:pPr algn="ctr"/>
            <a:endParaRPr lang="en-US" sz="3600" b="1">
              <a:latin typeface="Arial"/>
              <a:cs typeface="Arial"/>
            </a:endParaRPr>
          </a:p>
          <a:p>
            <a:pPr algn="ctr"/>
            <a:r>
              <a:rPr lang="en-US" sz="2400">
                <a:latin typeface="Arial"/>
                <a:cs typeface="Arial"/>
              </a:rPr>
              <a:t>Tuesday, March 3, 2026</a:t>
            </a:r>
            <a:endParaRPr lang="en-US" sz="3600">
              <a:latin typeface="Arial" panose="020B0604020202020204" pitchFamily="34" charset="0"/>
              <a:cs typeface="Arial" panose="020B0604020202020204" pitchFamily="34" charset="0"/>
            </a:endParaRPr>
          </a:p>
          <a:p>
            <a:pPr algn="ctr"/>
            <a:r>
              <a:rPr lang="en-US" sz="2400">
                <a:latin typeface="Arial"/>
                <a:cs typeface="Arial"/>
              </a:rPr>
              <a:t>10:00-11:00am</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3909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D8C5B-5BFB-8764-D8E7-FD7C9094B1D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BBDC84-301D-FDB0-2501-9A0CC720D014}"/>
              </a:ext>
            </a:extLst>
          </p:cNvPr>
          <p:cNvSpPr>
            <a:spLocks noGrp="1"/>
          </p:cNvSpPr>
          <p:nvPr>
            <p:ph type="sldNum" sz="quarter" idx="10"/>
          </p:nvPr>
        </p:nvSpPr>
        <p:spPr/>
        <p:txBody>
          <a:bodyPr/>
          <a:lstStyle/>
          <a:p>
            <a:fld id="{BAF10327-A7F9-4699-942B-F45FE412F0F3}" type="slidenum">
              <a:rPr lang="en-US" smtClean="0"/>
              <a:pPr/>
              <a:t>10</a:t>
            </a:fld>
            <a:endParaRPr lang="en-US"/>
          </a:p>
        </p:txBody>
      </p:sp>
      <p:sp>
        <p:nvSpPr>
          <p:cNvPr id="10" name="TextBox 9">
            <a:extLst>
              <a:ext uri="{FF2B5EF4-FFF2-40B4-BE49-F238E27FC236}">
                <a16:creationId xmlns:a16="http://schemas.microsoft.com/office/drawing/2014/main" id="{CC8BE57A-528F-21FC-6C0C-D3EFFE1C343F}"/>
              </a:ext>
            </a:extLst>
          </p:cNvPr>
          <p:cNvSpPr txBox="1"/>
          <p:nvPr/>
        </p:nvSpPr>
        <p:spPr>
          <a:xfrm>
            <a:off x="630008" y="907920"/>
            <a:ext cx="5664412" cy="1754326"/>
          </a:xfrm>
          <a:prstGeom prst="rect">
            <a:avLst/>
          </a:prstGeom>
          <a:noFill/>
        </p:spPr>
        <p:txBody>
          <a:bodyPr wrap="square" lIns="91440" tIns="45720" rIns="91440" bIns="45720" rtlCol="0" anchor="t">
            <a:spAutoFit/>
          </a:bodyPr>
          <a:lstStyle/>
          <a:p>
            <a:r>
              <a:rPr lang="en-US" sz="1800" b="0" i="0">
                <a:effectLst/>
                <a:latin typeface="Arial"/>
                <a:cs typeface="Arial"/>
              </a:rPr>
              <a:t>Sam submits an application for the Workforce Solutions Grant in an open TIF/Community Area. He is proposing training </a:t>
            </a:r>
            <a:r>
              <a:rPr lang="en-US" b="1">
                <a:latin typeface="Arial"/>
                <a:cs typeface="Arial"/>
              </a:rPr>
              <a:t>with a total eligible cost of $200,000 </a:t>
            </a:r>
            <a:r>
              <a:rPr lang="en-US">
                <a:latin typeface="Arial"/>
                <a:cs typeface="Arial"/>
              </a:rPr>
              <a:t>for 20 current employees. Sam’s manufacturing company employs 250 employees. </a:t>
            </a:r>
            <a:endParaRPr lang="en-US"/>
          </a:p>
          <a:p>
            <a:endParaRPr lang="en-US">
              <a:latin typeface="Arial"/>
              <a:cs typeface="Arial"/>
            </a:endParaRPr>
          </a:p>
        </p:txBody>
      </p:sp>
      <p:cxnSp>
        <p:nvCxnSpPr>
          <p:cNvPr id="5" name="Straight Arrow Connector 4">
            <a:extLst>
              <a:ext uri="{FF2B5EF4-FFF2-40B4-BE49-F238E27FC236}">
                <a16:creationId xmlns:a16="http://schemas.microsoft.com/office/drawing/2014/main" id="{38054E7C-9D6B-39E0-87B9-826069DB3B89}"/>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328D424-C486-336F-3579-E71662B99D2E}"/>
              </a:ext>
            </a:extLst>
          </p:cNvPr>
          <p:cNvSpPr txBox="1"/>
          <p:nvPr/>
        </p:nvSpPr>
        <p:spPr>
          <a:xfrm>
            <a:off x="632675" y="314727"/>
            <a:ext cx="837770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Grant Calculator: Example 50% Match/Contribution</a:t>
            </a:r>
            <a:endParaRPr lang="en-US" sz="2400" b="1"/>
          </a:p>
        </p:txBody>
      </p:sp>
      <p:pic>
        <p:nvPicPr>
          <p:cNvPr id="4" name="Picture 3">
            <a:extLst>
              <a:ext uri="{FF2B5EF4-FFF2-40B4-BE49-F238E27FC236}">
                <a16:creationId xmlns:a16="http://schemas.microsoft.com/office/drawing/2014/main" id="{CB4B21A8-96B9-5F52-33D5-0F290B8569D3}"/>
              </a:ext>
            </a:extLst>
          </p:cNvPr>
          <p:cNvPicPr>
            <a:picLocks noChangeAspect="1"/>
          </p:cNvPicPr>
          <p:nvPr/>
        </p:nvPicPr>
        <p:blipFill>
          <a:blip r:embed="rId2"/>
          <a:srcRect l="18847" r="19512"/>
          <a:stretch/>
        </p:blipFill>
        <p:spPr>
          <a:xfrm>
            <a:off x="6487733" y="1029824"/>
            <a:ext cx="2241246" cy="1125225"/>
          </a:xfrm>
          <a:prstGeom prst="rect">
            <a:avLst/>
          </a:prstGeom>
        </p:spPr>
      </p:pic>
      <p:sp>
        <p:nvSpPr>
          <p:cNvPr id="7" name="TextBox 6">
            <a:extLst>
              <a:ext uri="{FF2B5EF4-FFF2-40B4-BE49-F238E27FC236}">
                <a16:creationId xmlns:a16="http://schemas.microsoft.com/office/drawing/2014/main" id="{165DCF6D-0214-8D4A-3F77-E53FF83CD2DF}"/>
              </a:ext>
            </a:extLst>
          </p:cNvPr>
          <p:cNvSpPr txBox="1"/>
          <p:nvPr/>
        </p:nvSpPr>
        <p:spPr>
          <a:xfrm>
            <a:off x="632675" y="2447791"/>
            <a:ext cx="8699677" cy="18408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325"/>
              </a:lnSpc>
            </a:pPr>
            <a:r>
              <a:rPr lang="en-US">
                <a:latin typeface="Arial"/>
                <a:cs typeface="Segoe UI"/>
              </a:rPr>
              <a:t>The breakdown of Sam’s eligible costs are as follows:​</a:t>
            </a:r>
          </a:p>
          <a:p>
            <a:pPr>
              <a:lnSpc>
                <a:spcPts val="2325"/>
              </a:lnSpc>
            </a:pPr>
            <a:r>
              <a:rPr lang="en-US">
                <a:latin typeface="Arial"/>
                <a:cs typeface="Segoe UI"/>
              </a:rPr>
              <a:t>​</a:t>
            </a:r>
          </a:p>
          <a:p>
            <a:pPr marL="285750" indent="-285750">
              <a:lnSpc>
                <a:spcPts val="2325"/>
              </a:lnSpc>
              <a:buFont typeface="Arial"/>
              <a:buChar char="•"/>
            </a:pPr>
            <a:r>
              <a:rPr lang="en-US">
                <a:latin typeface="Arial"/>
                <a:cs typeface="Segoe UI"/>
              </a:rPr>
              <a:t>Total Eligible Project Costs: $200,000​</a:t>
            </a:r>
          </a:p>
          <a:p>
            <a:pPr marL="285750" indent="-285750">
              <a:lnSpc>
                <a:spcPts val="2325"/>
              </a:lnSpc>
              <a:buFont typeface="Arial"/>
              <a:buChar char="•"/>
            </a:pPr>
            <a:r>
              <a:rPr lang="en-US">
                <a:latin typeface="Arial"/>
                <a:cs typeface="Segoe UI"/>
              </a:rPr>
              <a:t>Industrial Business Gross Sales +125 Employees = 50% Business Contribution​</a:t>
            </a:r>
          </a:p>
          <a:p>
            <a:pPr marL="285750" indent="-285750">
              <a:lnSpc>
                <a:spcPts val="2325"/>
              </a:lnSpc>
              <a:buFont typeface="Arial"/>
              <a:buChar char="•"/>
            </a:pPr>
            <a:r>
              <a:rPr lang="en-US">
                <a:latin typeface="Arial"/>
                <a:cs typeface="Segoe UI"/>
              </a:rPr>
              <a:t>Workforce Solutions Grant: $200,000​</a:t>
            </a:r>
          </a:p>
          <a:p>
            <a:pPr marL="285750" indent="-285750">
              <a:lnSpc>
                <a:spcPts val="2325"/>
              </a:lnSpc>
              <a:buFont typeface="Arial"/>
              <a:buChar char="•"/>
            </a:pPr>
            <a:r>
              <a:rPr lang="en-US">
                <a:latin typeface="Arial"/>
                <a:cs typeface="Segoe UI"/>
              </a:rPr>
              <a:t>Business Contribution/Employee Investment: $100,000​</a:t>
            </a:r>
          </a:p>
        </p:txBody>
      </p:sp>
    </p:spTree>
    <p:extLst>
      <p:ext uri="{BB962C8B-B14F-4D97-AF65-F5344CB8AC3E}">
        <p14:creationId xmlns:p14="http://schemas.microsoft.com/office/powerpoint/2010/main" val="1086219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FF6E7-D07F-632E-530D-AA5E08A8F33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34EC4D-74A5-B1F1-65BA-BC33E0F9122E}"/>
              </a:ext>
            </a:extLst>
          </p:cNvPr>
          <p:cNvSpPr>
            <a:spLocks noGrp="1"/>
          </p:cNvSpPr>
          <p:nvPr>
            <p:ph type="sldNum" sz="quarter" idx="10"/>
          </p:nvPr>
        </p:nvSpPr>
        <p:spPr/>
        <p:txBody>
          <a:bodyPr/>
          <a:lstStyle/>
          <a:p>
            <a:fld id="{BAF10327-A7F9-4699-942B-F45FE412F0F3}" type="slidenum">
              <a:rPr lang="en-US" smtClean="0"/>
              <a:pPr/>
              <a:t>11</a:t>
            </a:fld>
            <a:endParaRPr lang="en-US"/>
          </a:p>
        </p:txBody>
      </p:sp>
      <p:sp>
        <p:nvSpPr>
          <p:cNvPr id="10" name="TextBox 9">
            <a:extLst>
              <a:ext uri="{FF2B5EF4-FFF2-40B4-BE49-F238E27FC236}">
                <a16:creationId xmlns:a16="http://schemas.microsoft.com/office/drawing/2014/main" id="{2423C2B6-92AC-6B52-FF4C-DE79E3FE9C28}"/>
              </a:ext>
            </a:extLst>
          </p:cNvPr>
          <p:cNvSpPr txBox="1"/>
          <p:nvPr/>
        </p:nvSpPr>
        <p:spPr>
          <a:xfrm>
            <a:off x="508000" y="894983"/>
            <a:ext cx="8160345" cy="2862322"/>
          </a:xfrm>
          <a:prstGeom prst="rect">
            <a:avLst/>
          </a:prstGeom>
          <a:noFill/>
        </p:spPr>
        <p:txBody>
          <a:bodyPr wrap="square" lIns="91440" tIns="45720" rIns="91440" bIns="45720" rtlCol="0" anchor="t">
            <a:spAutoFit/>
          </a:bodyPr>
          <a:lstStyle/>
          <a:p>
            <a:r>
              <a:rPr lang="en-US" sz="1800" b="0" i="0">
                <a:effectLst/>
                <a:latin typeface="Arial"/>
                <a:cs typeface="Arial"/>
              </a:rPr>
              <a:t>Jessica applies for Workforce Solutions Grant in an eligible TIF/Community Area. Her </a:t>
            </a:r>
            <a:r>
              <a:rPr lang="en-US" sz="1800" b="1" i="0">
                <a:effectLst/>
                <a:latin typeface="Arial"/>
                <a:cs typeface="Arial"/>
              </a:rPr>
              <a:t>Non-Profit Organization</a:t>
            </a:r>
            <a:r>
              <a:rPr lang="en-US" sz="1800" b="0" i="0">
                <a:effectLst/>
                <a:latin typeface="Arial"/>
                <a:cs typeface="Arial"/>
              </a:rPr>
              <a:t> serves the homeless at shelters throughout the City of Chicago. She is proposing training with a total eligible cost of $125,000 for incumbent worker training and On-The-Job Training for 2 new hire positions. Over the past 3 years her non-profit has grossed $450,000. </a:t>
            </a:r>
          </a:p>
          <a:p>
            <a:endParaRPr lang="en-US">
              <a:latin typeface="Arial"/>
              <a:cs typeface="Arial"/>
            </a:endParaRPr>
          </a:p>
          <a:p>
            <a:r>
              <a:rPr lang="en-US" sz="1800" b="0" i="0">
                <a:effectLst/>
                <a:latin typeface="Arial"/>
                <a:cs typeface="Arial"/>
              </a:rPr>
              <a:t>The breakdown of Jessica’s eligible costs are as follows:​</a:t>
            </a:r>
          </a:p>
          <a:p>
            <a:pPr marL="285750" indent="-285750">
              <a:buFont typeface="Arial" panose="020B0604020202020204" pitchFamily="34" charset="0"/>
              <a:buChar char="•"/>
            </a:pPr>
            <a:r>
              <a:rPr lang="en-US" sz="1800" b="0" i="0">
                <a:effectLst/>
                <a:latin typeface="Arial"/>
                <a:cs typeface="Arial"/>
              </a:rPr>
              <a:t>Total Eligible Project Costs: $125,000​ </a:t>
            </a:r>
          </a:p>
          <a:p>
            <a:pPr marL="285750" indent="-285750">
              <a:buFont typeface="Arial" panose="020B0604020202020204" pitchFamily="34" charset="0"/>
              <a:buChar char="•"/>
            </a:pPr>
            <a:r>
              <a:rPr lang="en-US" sz="1800" b="0" i="0">
                <a:effectLst/>
                <a:latin typeface="Arial"/>
                <a:cs typeface="Arial"/>
              </a:rPr>
              <a:t>Workforce Solutions Grant: $125,000​  </a:t>
            </a:r>
          </a:p>
          <a:p>
            <a:pPr marL="285750" indent="-285750">
              <a:buFont typeface="Arial" panose="020B0604020202020204" pitchFamily="34" charset="0"/>
              <a:buChar char="•"/>
            </a:pPr>
            <a:r>
              <a:rPr lang="en-US">
                <a:latin typeface="Arial"/>
                <a:cs typeface="Arial"/>
              </a:rPr>
              <a:t>Non-profit Organization</a:t>
            </a:r>
            <a:r>
              <a:rPr lang="en-US" b="0" i="0">
                <a:effectLst/>
                <a:latin typeface="Arial"/>
                <a:cs typeface="Arial"/>
              </a:rPr>
              <a:t>: </a:t>
            </a:r>
            <a:r>
              <a:rPr lang="en-US">
                <a:latin typeface="Arial"/>
                <a:cs typeface="Arial"/>
              </a:rPr>
              <a:t>No match required</a:t>
            </a:r>
            <a:endParaRPr lang="en-US" b="0" i="0">
              <a:effectLst/>
              <a:latin typeface="Arial"/>
              <a:cs typeface="Arial"/>
            </a:endParaRPr>
          </a:p>
        </p:txBody>
      </p:sp>
      <p:cxnSp>
        <p:nvCxnSpPr>
          <p:cNvPr id="5" name="Straight Arrow Connector 4">
            <a:extLst>
              <a:ext uri="{FF2B5EF4-FFF2-40B4-BE49-F238E27FC236}">
                <a16:creationId xmlns:a16="http://schemas.microsoft.com/office/drawing/2014/main" id="{B9E8B452-90AC-DCF2-C907-67654965AD41}"/>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FE5F124-EE0C-AB9B-B83A-5B0DFAD34EDD}"/>
              </a:ext>
            </a:extLst>
          </p:cNvPr>
          <p:cNvSpPr txBox="1"/>
          <p:nvPr/>
        </p:nvSpPr>
        <p:spPr>
          <a:xfrm>
            <a:off x="632675" y="363023"/>
            <a:ext cx="83777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Grant Calculator: Example 0% Match/Contribution</a:t>
            </a:r>
            <a:endParaRPr lang="en-US" sz="2400" b="1"/>
          </a:p>
        </p:txBody>
      </p:sp>
    </p:spTree>
    <p:extLst>
      <p:ext uri="{BB962C8B-B14F-4D97-AF65-F5344CB8AC3E}">
        <p14:creationId xmlns:p14="http://schemas.microsoft.com/office/powerpoint/2010/main" val="2932296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EE180-03CA-1775-170A-EE16E4C71BA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82B604-7830-F3C7-319E-CCBEF3AD581F}"/>
              </a:ext>
            </a:extLst>
          </p:cNvPr>
          <p:cNvSpPr>
            <a:spLocks noGrp="1"/>
          </p:cNvSpPr>
          <p:nvPr>
            <p:ph type="sldNum" sz="quarter" idx="10"/>
          </p:nvPr>
        </p:nvSpPr>
        <p:spPr/>
        <p:txBody>
          <a:bodyPr/>
          <a:lstStyle/>
          <a:p>
            <a:fld id="{BAF10327-A7F9-4699-942B-F45FE412F0F3}" type="slidenum">
              <a:rPr lang="en-US" smtClean="0"/>
              <a:pPr/>
              <a:t>12</a:t>
            </a:fld>
            <a:endParaRPr lang="en-US"/>
          </a:p>
        </p:txBody>
      </p:sp>
      <p:sp>
        <p:nvSpPr>
          <p:cNvPr id="10" name="TextBox 9">
            <a:extLst>
              <a:ext uri="{FF2B5EF4-FFF2-40B4-BE49-F238E27FC236}">
                <a16:creationId xmlns:a16="http://schemas.microsoft.com/office/drawing/2014/main" id="{CEB77873-27EE-679D-696A-FB5DD8733AD0}"/>
              </a:ext>
            </a:extLst>
          </p:cNvPr>
          <p:cNvSpPr txBox="1"/>
          <p:nvPr/>
        </p:nvSpPr>
        <p:spPr>
          <a:xfrm>
            <a:off x="625162" y="263796"/>
            <a:ext cx="7620000" cy="461665"/>
          </a:xfrm>
          <a:prstGeom prst="rect">
            <a:avLst/>
          </a:prstGeom>
          <a:noFill/>
        </p:spPr>
        <p:txBody>
          <a:bodyPr wrap="square" lIns="91440" tIns="45720" rIns="91440" bIns="45720" rtlCol="0" anchor="t">
            <a:spAutoFit/>
          </a:bodyPr>
          <a:lstStyle/>
          <a:p>
            <a:pPr fontAlgn="base">
              <a:spcAft>
                <a:spcPts val="800"/>
              </a:spcAft>
            </a:pPr>
            <a:r>
              <a:rPr lang="en-US" sz="2400" b="1">
                <a:latin typeface="Arial"/>
                <a:cs typeface="Arial"/>
              </a:rPr>
              <a:t>Ineligible Businesses/Organizations </a:t>
            </a:r>
            <a:r>
              <a:rPr lang="en-US" sz="2400" b="1" i="0">
                <a:effectLst/>
                <a:latin typeface="Arial"/>
                <a:cs typeface="Arial"/>
              </a:rPr>
              <a:t> </a:t>
            </a:r>
          </a:p>
        </p:txBody>
      </p:sp>
      <p:sp>
        <p:nvSpPr>
          <p:cNvPr id="2" name="TextBox 1">
            <a:extLst>
              <a:ext uri="{FF2B5EF4-FFF2-40B4-BE49-F238E27FC236}">
                <a16:creationId xmlns:a16="http://schemas.microsoft.com/office/drawing/2014/main" id="{97126550-1053-B529-8560-133826D5CA84}"/>
              </a:ext>
            </a:extLst>
          </p:cNvPr>
          <p:cNvSpPr txBox="1"/>
          <p:nvPr/>
        </p:nvSpPr>
        <p:spPr>
          <a:xfrm>
            <a:off x="762000" y="1085313"/>
            <a:ext cx="3581400" cy="3416320"/>
          </a:xfrm>
          <a:prstGeom prst="rect">
            <a:avLst/>
          </a:prstGeom>
          <a:noFill/>
        </p:spPr>
        <p:txBody>
          <a:bodyPr wrap="square" lIns="91440" tIns="45720" rIns="91440" bIns="45720" numCol="1" rtlCol="0" anchor="t">
            <a:spAutoFit/>
          </a:bodyPr>
          <a:lstStyle/>
          <a:p>
            <a:pPr algn="l" rtl="0" fontAlgn="base">
              <a:buFont typeface="Arial" panose="020B0604020202020204" pitchFamily="34" charset="0"/>
              <a:buChar char="•"/>
            </a:pPr>
            <a:r>
              <a:rPr lang="en-US" sz="1800" b="0" i="0">
                <a:effectLst/>
                <a:latin typeface="Arial"/>
                <a:cs typeface="Arial"/>
              </a:rPr>
              <a:t>Chain Businesses   </a:t>
            </a:r>
          </a:p>
          <a:p>
            <a:pPr algn="l" rtl="0" fontAlgn="base">
              <a:buFont typeface="Arial" panose="020B0604020202020204" pitchFamily="34" charset="0"/>
              <a:buChar char="•"/>
            </a:pPr>
            <a:r>
              <a:rPr lang="en-US" sz="1800" b="0" i="0">
                <a:effectLst/>
                <a:latin typeface="Arial"/>
                <a:cs typeface="Arial"/>
              </a:rPr>
              <a:t>Branch Banks  </a:t>
            </a:r>
          </a:p>
          <a:p>
            <a:pPr algn="l" rtl="0" fontAlgn="base">
              <a:buFont typeface="Arial" panose="020B0604020202020204" pitchFamily="34" charset="0"/>
              <a:buChar char="•"/>
            </a:pPr>
            <a:r>
              <a:rPr lang="en-US" sz="1800" b="0" i="0">
                <a:effectLst/>
                <a:latin typeface="Arial"/>
                <a:cs typeface="Arial"/>
              </a:rPr>
              <a:t>Employment Agencies  </a:t>
            </a:r>
          </a:p>
          <a:p>
            <a:pPr algn="l" rtl="0" fontAlgn="base">
              <a:buFont typeface="Arial" panose="020B0604020202020204" pitchFamily="34" charset="0"/>
              <a:buChar char="•"/>
            </a:pPr>
            <a:r>
              <a:rPr lang="en-US" sz="1800" b="0" i="0">
                <a:effectLst/>
                <a:latin typeface="Arial"/>
                <a:cs typeface="Arial"/>
              </a:rPr>
              <a:t>Religious Worship Institutions   </a:t>
            </a:r>
          </a:p>
          <a:p>
            <a:pPr algn="l" rtl="0" fontAlgn="base">
              <a:buFont typeface="Arial" panose="020B0604020202020204" pitchFamily="34" charset="0"/>
              <a:buChar char="•"/>
            </a:pPr>
            <a:r>
              <a:rPr lang="en-US" sz="1800" b="0" i="0">
                <a:effectLst/>
                <a:latin typeface="Arial"/>
                <a:cs typeface="Arial"/>
              </a:rPr>
              <a:t>Currency Exchanges   </a:t>
            </a:r>
          </a:p>
          <a:p>
            <a:pPr algn="l" rtl="0" fontAlgn="base">
              <a:buFont typeface="Arial" panose="020B0604020202020204" pitchFamily="34" charset="0"/>
              <a:buChar char="•"/>
            </a:pPr>
            <a:r>
              <a:rPr lang="en-US" sz="1800" b="0" i="0">
                <a:effectLst/>
                <a:latin typeface="Arial"/>
                <a:cs typeface="Arial"/>
              </a:rPr>
              <a:t>Pay Day Loan Stores  </a:t>
            </a:r>
          </a:p>
          <a:p>
            <a:pPr algn="l" rtl="0" fontAlgn="base">
              <a:buFont typeface="Arial" panose="020B0604020202020204" pitchFamily="34" charset="0"/>
              <a:buChar char="•"/>
            </a:pPr>
            <a:r>
              <a:rPr lang="en-US" sz="1800" b="0" i="0">
                <a:effectLst/>
                <a:latin typeface="Arial"/>
                <a:cs typeface="Arial"/>
              </a:rPr>
              <a:t>Pawn Shops  </a:t>
            </a:r>
          </a:p>
          <a:p>
            <a:pPr fontAlgn="base">
              <a:buFont typeface="Arial" panose="020B0604020202020204" pitchFamily="34" charset="0"/>
              <a:buChar char="•"/>
            </a:pPr>
            <a:r>
              <a:rPr lang="en-US" sz="1800" b="0" i="0">
                <a:effectLst/>
                <a:latin typeface="Arial"/>
                <a:cs typeface="Arial"/>
              </a:rPr>
              <a:t>Astrology/Palm Reading Stores </a:t>
            </a:r>
            <a:endParaRPr lang="en-US">
              <a:latin typeface="Arial"/>
              <a:cs typeface="Arial"/>
            </a:endParaRPr>
          </a:p>
          <a:p>
            <a:pPr>
              <a:buFont typeface="Arial" panose="020B0604020202020204" pitchFamily="34" charset="0"/>
              <a:buChar char="•"/>
            </a:pPr>
            <a:r>
              <a:rPr lang="en-US">
                <a:latin typeface="Arial"/>
                <a:cs typeface="Arial"/>
              </a:rPr>
              <a:t>K-12 Schools</a:t>
            </a:r>
          </a:p>
          <a:p>
            <a:pPr>
              <a:buFont typeface="Arial" panose="020B0604020202020204" pitchFamily="34" charset="0"/>
              <a:buChar char="•"/>
            </a:pPr>
            <a:r>
              <a:rPr lang="en-US">
                <a:latin typeface="Arial"/>
                <a:cs typeface="Arial"/>
              </a:rPr>
              <a:t>Gas Stations</a:t>
            </a:r>
          </a:p>
          <a:p>
            <a:pPr>
              <a:buFont typeface="Arial" panose="020B0604020202020204" pitchFamily="34" charset="0"/>
              <a:buChar char="•"/>
            </a:pPr>
            <a:r>
              <a:rPr lang="en-US">
                <a:latin typeface="Arial"/>
                <a:cs typeface="Arial"/>
              </a:rPr>
              <a:t>Residential Run Businesses</a:t>
            </a:r>
          </a:p>
          <a:p>
            <a:pPr>
              <a:buFont typeface="Arial" panose="020B0604020202020204" pitchFamily="34" charset="0"/>
              <a:buChar char="•"/>
            </a:pPr>
            <a:r>
              <a:rPr lang="en-US">
                <a:latin typeface="Arial"/>
                <a:cs typeface="Arial"/>
              </a:rPr>
              <a:t>Online Only Businesses</a:t>
            </a:r>
          </a:p>
        </p:txBody>
      </p:sp>
      <p:sp>
        <p:nvSpPr>
          <p:cNvPr id="4" name="TextBox 3">
            <a:extLst>
              <a:ext uri="{FF2B5EF4-FFF2-40B4-BE49-F238E27FC236}">
                <a16:creationId xmlns:a16="http://schemas.microsoft.com/office/drawing/2014/main" id="{D0417CAC-DA2F-6388-C9CB-E0B2B7DEAD1B}"/>
              </a:ext>
            </a:extLst>
          </p:cNvPr>
          <p:cNvSpPr txBox="1"/>
          <p:nvPr/>
        </p:nvSpPr>
        <p:spPr>
          <a:xfrm>
            <a:off x="4431942" y="1085313"/>
            <a:ext cx="3962400" cy="3354765"/>
          </a:xfrm>
          <a:prstGeom prst="rect">
            <a:avLst/>
          </a:prstGeom>
          <a:noFill/>
        </p:spPr>
        <p:txBody>
          <a:bodyPr wrap="square" lIns="91440" tIns="45720" rIns="91440" bIns="45720" rtlCol="0" anchor="t">
            <a:spAutoFit/>
          </a:bodyPr>
          <a:lstStyle/>
          <a:p>
            <a:pPr algn="l" rtl="0" fontAlgn="base">
              <a:buFont typeface="Arial" panose="020B0604020202020204" pitchFamily="34" charset="0"/>
              <a:buChar char="•"/>
            </a:pPr>
            <a:r>
              <a:rPr lang="en-US" sz="1800" b="0" i="0">
                <a:effectLst/>
                <a:latin typeface="Arial"/>
                <a:cs typeface="Arial"/>
              </a:rPr>
              <a:t>Liquor Stores/Bars/Night Clubs  </a:t>
            </a:r>
          </a:p>
          <a:p>
            <a:pPr fontAlgn="base">
              <a:buFont typeface="Arial" panose="020B0604020202020204" pitchFamily="34" charset="0"/>
              <a:buChar char="•"/>
            </a:pPr>
            <a:r>
              <a:rPr lang="en-US">
                <a:latin typeface="Arial"/>
                <a:cs typeface="Arial"/>
              </a:rPr>
              <a:t>Smoke shops/cigar lounges</a:t>
            </a:r>
          </a:p>
          <a:p>
            <a:pPr algn="l">
              <a:buFont typeface="Arial" panose="020B0604020202020204" pitchFamily="34" charset="0"/>
              <a:buChar char="•"/>
            </a:pPr>
            <a:r>
              <a:rPr lang="en-US" sz="1800" b="0" i="0">
                <a:effectLst/>
                <a:latin typeface="Arial"/>
                <a:cs typeface="Arial"/>
              </a:rPr>
              <a:t>Adult Uses  </a:t>
            </a:r>
            <a:endParaRPr lang="en-US"/>
          </a:p>
          <a:p>
            <a:pPr algn="l" rtl="0" fontAlgn="base">
              <a:buFont typeface="Arial" panose="020B0604020202020204" pitchFamily="34" charset="0"/>
              <a:buChar char="•"/>
            </a:pPr>
            <a:r>
              <a:rPr lang="en-US" sz="1800" b="0" i="0">
                <a:effectLst/>
                <a:latin typeface="Arial"/>
                <a:cs typeface="Arial"/>
              </a:rPr>
              <a:t>Firearms Stores/Shooting Ranges  </a:t>
            </a:r>
          </a:p>
          <a:p>
            <a:pPr algn="l" rtl="0" fontAlgn="base">
              <a:buFont typeface="Arial" panose="020B0604020202020204" pitchFamily="34" charset="0"/>
              <a:buChar char="•"/>
            </a:pPr>
            <a:r>
              <a:rPr lang="en-US" sz="1800" b="0" i="0">
                <a:effectLst/>
                <a:latin typeface="Arial"/>
                <a:cs typeface="Arial"/>
              </a:rPr>
              <a:t>Massage Parlors   </a:t>
            </a:r>
          </a:p>
          <a:p>
            <a:pPr algn="l" rtl="0" fontAlgn="base">
              <a:buFont typeface="Arial" panose="020B0604020202020204" pitchFamily="34" charset="0"/>
              <a:buChar char="•"/>
            </a:pPr>
            <a:r>
              <a:rPr lang="en-US" sz="1800" b="0" i="0">
                <a:effectLst/>
                <a:latin typeface="Arial"/>
                <a:cs typeface="Arial"/>
              </a:rPr>
              <a:t>Hotels or Motels</a:t>
            </a:r>
          </a:p>
          <a:p>
            <a:pPr fontAlgn="base">
              <a:buFont typeface="Arial" panose="020B0604020202020204" pitchFamily="34" charset="0"/>
              <a:buChar char="•"/>
            </a:pPr>
            <a:r>
              <a:rPr lang="en-US">
                <a:latin typeface="Arial"/>
                <a:cs typeface="Arial"/>
              </a:rPr>
              <a:t>Residential Storage Warehouse</a:t>
            </a:r>
          </a:p>
          <a:p>
            <a:pPr algn="l">
              <a:buFont typeface="Arial" panose="020B0604020202020204" pitchFamily="34" charset="0"/>
              <a:buChar char="•"/>
            </a:pPr>
            <a:r>
              <a:rPr lang="en-US" sz="1800" b="0" i="0">
                <a:effectLst/>
                <a:latin typeface="Arial"/>
                <a:cs typeface="Arial"/>
              </a:rPr>
              <a:t>Track Waging Facilities</a:t>
            </a:r>
            <a:endParaRPr lang="en-US">
              <a:latin typeface="Arial"/>
              <a:cs typeface="Arial"/>
            </a:endParaRPr>
          </a:p>
          <a:p>
            <a:pPr algn="l" rtl="0" fontAlgn="base">
              <a:buFont typeface="Arial" panose="020B0604020202020204" pitchFamily="34" charset="0"/>
              <a:buChar char="•"/>
            </a:pPr>
            <a:r>
              <a:rPr lang="en-US" sz="1800" b="0" i="0">
                <a:effectLst/>
                <a:latin typeface="Arial"/>
                <a:cs typeface="Arial"/>
              </a:rPr>
              <a:t>Trailer Storage Yards/Junk Yards</a:t>
            </a:r>
          </a:p>
          <a:p>
            <a:pPr fontAlgn="base"/>
            <a:endParaRPr lang="en-US" sz="1600">
              <a:latin typeface="Arial"/>
              <a:cs typeface="Arial"/>
            </a:endParaRPr>
          </a:p>
          <a:p>
            <a:r>
              <a:rPr lang="en-US" sz="1600">
                <a:latin typeface="Arial"/>
                <a:cs typeface="Arial"/>
              </a:rPr>
              <a:t>                 *This list is not exhaustive</a:t>
            </a:r>
            <a:endParaRPr lang="en-US"/>
          </a:p>
          <a:p>
            <a:pPr algn="l" rtl="0" fontAlgn="base"/>
            <a:r>
              <a:rPr lang="en-US" sz="1800" b="0" i="0">
                <a:solidFill>
                  <a:srgbClr val="FF0000"/>
                </a:solidFill>
                <a:effectLst/>
                <a:latin typeface="Arial"/>
                <a:cs typeface="Arial"/>
              </a:rPr>
              <a:t>     </a:t>
            </a:r>
          </a:p>
        </p:txBody>
      </p:sp>
      <p:cxnSp>
        <p:nvCxnSpPr>
          <p:cNvPr id="7" name="Straight Arrow Connector 6">
            <a:extLst>
              <a:ext uri="{FF2B5EF4-FFF2-40B4-BE49-F238E27FC236}">
                <a16:creationId xmlns:a16="http://schemas.microsoft.com/office/drawing/2014/main" id="{EC36CA81-705A-1E65-FBE1-B7BDE5801E70}"/>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245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35671-0251-144E-5133-2D60C5E5FB1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F0999D-D076-B14F-4BFD-D76689286FC9}"/>
              </a:ext>
            </a:extLst>
          </p:cNvPr>
          <p:cNvSpPr>
            <a:spLocks noGrp="1"/>
          </p:cNvSpPr>
          <p:nvPr>
            <p:ph type="sldNum" sz="quarter" idx="10"/>
          </p:nvPr>
        </p:nvSpPr>
        <p:spPr/>
        <p:txBody>
          <a:bodyPr/>
          <a:lstStyle/>
          <a:p>
            <a:fld id="{BAF10327-A7F9-4699-942B-F45FE412F0F3}" type="slidenum">
              <a:rPr lang="en-US" smtClean="0"/>
              <a:pPr/>
              <a:t>13</a:t>
            </a:fld>
            <a:endParaRPr lang="en-US"/>
          </a:p>
        </p:txBody>
      </p:sp>
      <p:sp>
        <p:nvSpPr>
          <p:cNvPr id="10" name="TextBox 9">
            <a:extLst>
              <a:ext uri="{FF2B5EF4-FFF2-40B4-BE49-F238E27FC236}">
                <a16:creationId xmlns:a16="http://schemas.microsoft.com/office/drawing/2014/main" id="{14A4D062-468B-6A0F-FFBA-5C055CCAC394}"/>
              </a:ext>
            </a:extLst>
          </p:cNvPr>
          <p:cNvSpPr txBox="1"/>
          <p:nvPr/>
        </p:nvSpPr>
        <p:spPr>
          <a:xfrm>
            <a:off x="351278" y="912234"/>
            <a:ext cx="5079779" cy="4462760"/>
          </a:xfrm>
          <a:prstGeom prst="rect">
            <a:avLst/>
          </a:prstGeom>
          <a:noFill/>
        </p:spPr>
        <p:txBody>
          <a:bodyPr wrap="square" lIns="91440" tIns="45720" rIns="91440" bIns="45720" rtlCol="0" anchor="t">
            <a:spAutoFit/>
          </a:bodyPr>
          <a:lstStyle/>
          <a:p>
            <a:pPr marL="285750" indent="-285750">
              <a:buFont typeface="Arial"/>
              <a:buChar char="•"/>
            </a:pPr>
            <a:r>
              <a:rPr lang="en-US">
                <a:solidFill>
                  <a:srgbClr val="003D78"/>
                </a:solidFill>
                <a:latin typeface="Arial"/>
                <a:ea typeface="Lato"/>
                <a:cs typeface="Arial"/>
              </a:rPr>
              <a:t>Grant program is open to businesses citywide.</a:t>
            </a:r>
          </a:p>
          <a:p>
            <a:pPr marL="285750" indent="-285750">
              <a:buFont typeface="Arial"/>
              <a:buChar char="•"/>
            </a:pPr>
            <a:r>
              <a:rPr lang="en-US">
                <a:solidFill>
                  <a:srgbClr val="003D78"/>
                </a:solidFill>
                <a:latin typeface="Arial"/>
                <a:ea typeface="Lato"/>
                <a:cs typeface="Arial"/>
              </a:rPr>
              <a:t>Currently funding is available in the 27 TIF districts on next slide.</a:t>
            </a:r>
          </a:p>
          <a:p>
            <a:pPr marL="285750" indent="-285750">
              <a:buFont typeface="Arial"/>
              <a:buChar char="•"/>
            </a:pPr>
            <a:r>
              <a:rPr lang="en-US">
                <a:solidFill>
                  <a:srgbClr val="003D78"/>
                </a:solidFill>
                <a:highlight>
                  <a:srgbClr val="FFFF00"/>
                </a:highlight>
                <a:latin typeface="Arial"/>
                <a:ea typeface="Lato"/>
                <a:cs typeface="Arial"/>
              </a:rPr>
              <a:t>Applications for the first Cycle of Bond funding closed March 2, 2026.  Anyone wanting to apply for Bond now must submit your application between April 1, 2026 to April 30, 2026.</a:t>
            </a:r>
          </a:p>
          <a:p>
            <a:pPr marL="285750" indent="-285750">
              <a:buFont typeface="Arial"/>
              <a:buChar char="•"/>
            </a:pPr>
            <a:r>
              <a:rPr lang="en-US">
                <a:solidFill>
                  <a:srgbClr val="003D78"/>
                </a:solidFill>
                <a:latin typeface="Arial"/>
                <a:ea typeface="Lato"/>
                <a:cs typeface="Arial"/>
              </a:rPr>
              <a:t>Businesses outside of these districts are encouraged to contact us for guidance on next steps.</a:t>
            </a:r>
            <a:endParaRPr lang="en-US">
              <a:latin typeface="Lato"/>
              <a:ea typeface="Lato"/>
              <a:cs typeface="Lato"/>
            </a:endParaRPr>
          </a:p>
          <a:p>
            <a:pPr marL="742950" lvl="1" indent="-285750">
              <a:buFont typeface="Courier New"/>
              <a:buChar char="o"/>
            </a:pPr>
            <a:r>
              <a:rPr lang="en-US">
                <a:latin typeface="Arial"/>
                <a:cs typeface="Arial"/>
              </a:rPr>
              <a:t>Email us at</a:t>
            </a:r>
            <a:r>
              <a:rPr lang="en-US">
                <a:solidFill>
                  <a:srgbClr val="003D78"/>
                </a:solidFill>
                <a:latin typeface="Arial"/>
                <a:cs typeface="Arial"/>
              </a:rPr>
              <a:t>: </a:t>
            </a:r>
            <a:r>
              <a:rPr lang="en-US" b="1">
                <a:solidFill>
                  <a:srgbClr val="954F72"/>
                </a:solidFill>
                <a:latin typeface="Arial"/>
                <a:cs typeface="Arial"/>
                <a:hlinkClick r:id="rId2"/>
              </a:rPr>
              <a:t>workforcesolutions@eesforjobs.com</a:t>
            </a:r>
            <a:r>
              <a:rPr lang="en-US" b="1">
                <a:solidFill>
                  <a:srgbClr val="954F72"/>
                </a:solidFill>
                <a:latin typeface="Arial"/>
                <a:cs typeface="Arial"/>
              </a:rPr>
              <a:t> </a:t>
            </a:r>
            <a:endParaRPr lang="en-US">
              <a:solidFill>
                <a:schemeClr val="tx2"/>
              </a:solidFill>
              <a:latin typeface="Lato"/>
              <a:ea typeface="Lato"/>
              <a:cs typeface="Lato"/>
            </a:endParaRPr>
          </a:p>
          <a:p>
            <a:endParaRPr lang="en-US" sz="1600">
              <a:latin typeface="Arial"/>
              <a:cs typeface="Arial"/>
            </a:endParaRPr>
          </a:p>
          <a:p>
            <a:pPr fontAlgn="base"/>
            <a:endParaRPr lang="en-US" sz="1600">
              <a:latin typeface="Arial"/>
              <a:cs typeface="Arial"/>
            </a:endParaRPr>
          </a:p>
        </p:txBody>
      </p:sp>
      <p:cxnSp>
        <p:nvCxnSpPr>
          <p:cNvPr id="5" name="Straight Arrow Connector 4">
            <a:extLst>
              <a:ext uri="{FF2B5EF4-FFF2-40B4-BE49-F238E27FC236}">
                <a16:creationId xmlns:a16="http://schemas.microsoft.com/office/drawing/2014/main" id="{211AE9FA-E6FD-7355-6E77-59E8A10D63AB}"/>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4DF6C40-3D2D-DB2D-7D40-0C8332103016}"/>
              </a:ext>
            </a:extLst>
          </p:cNvPr>
          <p:cNvSpPr txBox="1"/>
          <p:nvPr/>
        </p:nvSpPr>
        <p:spPr>
          <a:xfrm>
            <a:off x="632675" y="354974"/>
            <a:ext cx="37896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Business Location</a:t>
            </a:r>
            <a:endParaRPr lang="en-US" sz="2400" b="1"/>
          </a:p>
        </p:txBody>
      </p:sp>
      <p:pic>
        <p:nvPicPr>
          <p:cNvPr id="4" name="Picture 3">
            <a:extLst>
              <a:ext uri="{FF2B5EF4-FFF2-40B4-BE49-F238E27FC236}">
                <a16:creationId xmlns:a16="http://schemas.microsoft.com/office/drawing/2014/main" id="{51982997-9A5A-6C61-74FB-B323605F0D6E}"/>
              </a:ext>
            </a:extLst>
          </p:cNvPr>
          <p:cNvPicPr>
            <a:picLocks noChangeAspect="1"/>
          </p:cNvPicPr>
          <p:nvPr/>
        </p:nvPicPr>
        <p:blipFill>
          <a:blip r:embed="rId3"/>
          <a:stretch>
            <a:fillRect/>
          </a:stretch>
        </p:blipFill>
        <p:spPr>
          <a:xfrm>
            <a:off x="5357902" y="86810"/>
            <a:ext cx="3788721" cy="4550298"/>
          </a:xfrm>
          <a:prstGeom prst="rect">
            <a:avLst/>
          </a:prstGeom>
        </p:spPr>
      </p:pic>
    </p:spTree>
    <p:extLst>
      <p:ext uri="{BB962C8B-B14F-4D97-AF65-F5344CB8AC3E}">
        <p14:creationId xmlns:p14="http://schemas.microsoft.com/office/powerpoint/2010/main" val="3214522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A5138-FAB1-41BF-3450-627EC5EED6A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E4B2F2-71E1-0A0D-D4C6-60AED5932BF4}"/>
              </a:ext>
            </a:extLst>
          </p:cNvPr>
          <p:cNvSpPr>
            <a:spLocks noGrp="1"/>
          </p:cNvSpPr>
          <p:nvPr>
            <p:ph type="sldNum" sz="quarter" idx="10"/>
          </p:nvPr>
        </p:nvSpPr>
        <p:spPr/>
        <p:txBody>
          <a:bodyPr/>
          <a:lstStyle/>
          <a:p>
            <a:fld id="{BAF10327-A7F9-4699-942B-F45FE412F0F3}" type="slidenum">
              <a:rPr lang="en-US" smtClean="0"/>
              <a:pPr/>
              <a:t>14</a:t>
            </a:fld>
            <a:endParaRPr lang="en-US"/>
          </a:p>
        </p:txBody>
      </p:sp>
      <p:sp>
        <p:nvSpPr>
          <p:cNvPr id="10" name="TextBox 9">
            <a:extLst>
              <a:ext uri="{FF2B5EF4-FFF2-40B4-BE49-F238E27FC236}">
                <a16:creationId xmlns:a16="http://schemas.microsoft.com/office/drawing/2014/main" id="{A439DF9D-1A55-EFB1-14C0-722288CFBCB9}"/>
              </a:ext>
            </a:extLst>
          </p:cNvPr>
          <p:cNvSpPr txBox="1"/>
          <p:nvPr/>
        </p:nvSpPr>
        <p:spPr>
          <a:xfrm>
            <a:off x="398173" y="933869"/>
            <a:ext cx="8288692" cy="584775"/>
          </a:xfrm>
          <a:prstGeom prst="rect">
            <a:avLst/>
          </a:prstGeom>
          <a:noFill/>
        </p:spPr>
        <p:txBody>
          <a:bodyPr wrap="square" lIns="91440" tIns="45720" rIns="91440" bIns="45720" rtlCol="0" anchor="t">
            <a:spAutoFit/>
          </a:bodyPr>
          <a:lstStyle/>
          <a:p>
            <a:pPr fontAlgn="base"/>
            <a:r>
              <a:rPr lang="en-US" sz="1600">
                <a:latin typeface="Arial"/>
                <a:cs typeface="Arial"/>
              </a:rPr>
              <a:t>TIF funding requires your business to be in one of the 27 TIF Districts designated for the Workforce Solutions Program. (Note: other funding may be available.)</a:t>
            </a:r>
            <a:endParaRPr lang="en-US">
              <a:ea typeface="Lato"/>
              <a:cs typeface="Lato"/>
            </a:endParaRPr>
          </a:p>
        </p:txBody>
      </p:sp>
      <p:cxnSp>
        <p:nvCxnSpPr>
          <p:cNvPr id="5" name="Straight Arrow Connector 4">
            <a:extLst>
              <a:ext uri="{FF2B5EF4-FFF2-40B4-BE49-F238E27FC236}">
                <a16:creationId xmlns:a16="http://schemas.microsoft.com/office/drawing/2014/main" id="{A9B7522D-6717-C093-DF4E-4687D80622B1}"/>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923F805-AC3E-A98A-E65B-CA5EDB62CA61}"/>
              </a:ext>
            </a:extLst>
          </p:cNvPr>
          <p:cNvSpPr txBox="1"/>
          <p:nvPr/>
        </p:nvSpPr>
        <p:spPr>
          <a:xfrm>
            <a:off x="632675" y="354974"/>
            <a:ext cx="37896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Business Location</a:t>
            </a:r>
            <a:endParaRPr lang="en-US" sz="2400" b="1"/>
          </a:p>
        </p:txBody>
      </p:sp>
      <p:sp>
        <p:nvSpPr>
          <p:cNvPr id="2" name="TextBox 1">
            <a:extLst>
              <a:ext uri="{FF2B5EF4-FFF2-40B4-BE49-F238E27FC236}">
                <a16:creationId xmlns:a16="http://schemas.microsoft.com/office/drawing/2014/main" id="{C4792E4B-7DDF-6F14-B982-3072E3E0562C}"/>
              </a:ext>
            </a:extLst>
          </p:cNvPr>
          <p:cNvSpPr txBox="1"/>
          <p:nvPr/>
        </p:nvSpPr>
        <p:spPr>
          <a:xfrm>
            <a:off x="401732" y="1519518"/>
            <a:ext cx="308777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119th/Halsted</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119th/I-57</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35th/Halsted</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47th/Ashland</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47th/Halsted</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47th/King Drive</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47th/State</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71st/Stony Island</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79th/Vincennes</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87th/Cottage Grove</a:t>
            </a:r>
          </a:p>
        </p:txBody>
      </p:sp>
      <p:sp>
        <p:nvSpPr>
          <p:cNvPr id="7" name="TextBox 6">
            <a:extLst>
              <a:ext uri="{FF2B5EF4-FFF2-40B4-BE49-F238E27FC236}">
                <a16:creationId xmlns:a16="http://schemas.microsoft.com/office/drawing/2014/main" id="{8D1A1339-6C30-F7C6-2F89-4B66F4B74072}"/>
              </a:ext>
            </a:extLst>
          </p:cNvPr>
          <p:cNvSpPr txBox="1"/>
          <p:nvPr/>
        </p:nvSpPr>
        <p:spPr>
          <a:xfrm>
            <a:off x="3326466" y="1519518"/>
            <a:ext cx="3079376" cy="25699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Austin Commercial</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Avalon Park/South Shore</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Bronzeville</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Chicago/Central Park</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Commercial Avenue</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Elston Armstrong</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Englewood Neighborhood</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Fullerton/Milwaukee</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Greater Southwest (East)</a:t>
            </a:r>
          </a:p>
          <a:p>
            <a:r>
              <a:rPr lang="en-US" sz="1700">
                <a:solidFill>
                  <a:srgbClr val="203864"/>
                </a:solidFill>
                <a:latin typeface="Symbol"/>
                <a:cs typeface="Arial"/>
                <a:sym typeface="Symbol"/>
              </a:rPr>
              <a:t>·</a:t>
            </a:r>
            <a:r>
              <a:rPr lang="en-US" sz="700">
                <a:solidFill>
                  <a:srgbClr val="203864"/>
                </a:solidFill>
                <a:latin typeface="Times New Roman"/>
                <a:cs typeface="Times New Roman"/>
              </a:rPr>
              <a:t>       </a:t>
            </a:r>
            <a:r>
              <a:rPr lang="en-US" sz="1700">
                <a:solidFill>
                  <a:srgbClr val="203864"/>
                </a:solidFill>
                <a:latin typeface="Arial"/>
                <a:cs typeface="Arial"/>
              </a:rPr>
              <a:t>Kinzie Industrial Corridor</a:t>
            </a:r>
            <a:endParaRPr lang="en-US"/>
          </a:p>
        </p:txBody>
      </p:sp>
      <p:sp>
        <p:nvSpPr>
          <p:cNvPr id="12" name="TextBox 11">
            <a:extLst>
              <a:ext uri="{FF2B5EF4-FFF2-40B4-BE49-F238E27FC236}">
                <a16:creationId xmlns:a16="http://schemas.microsoft.com/office/drawing/2014/main" id="{DBBC29A3-B607-2A22-7F01-6D4F62C0DE8D}"/>
              </a:ext>
            </a:extLst>
          </p:cNvPr>
          <p:cNvSpPr txBox="1"/>
          <p:nvPr/>
        </p:nvSpPr>
        <p:spPr>
          <a:xfrm>
            <a:off x="6402481" y="1519518"/>
            <a:ext cx="2743200" cy="19236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700">
              <a:solidFill>
                <a:srgbClr val="203864"/>
              </a:solidFill>
              <a:latin typeface="Times New Roman"/>
              <a:cs typeface="Times New Roman"/>
            </a:endParaRP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Lawrence/Broadway</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Pulaski Corridor</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Roseland/Michigan</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Stevenson/Brighton</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Washington Park</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West Woodlawn</a:t>
            </a:r>
          </a:p>
          <a:p>
            <a:r>
              <a:rPr lang="en-US" sz="1600">
                <a:solidFill>
                  <a:srgbClr val="203864"/>
                </a:solidFill>
                <a:latin typeface="Symbol"/>
              </a:rPr>
              <a:t>·</a:t>
            </a:r>
            <a:r>
              <a:rPr lang="en-US" sz="700">
                <a:solidFill>
                  <a:srgbClr val="203864"/>
                </a:solidFill>
                <a:latin typeface="Times New Roman"/>
                <a:cs typeface="Times New Roman"/>
              </a:rPr>
              <a:t>       </a:t>
            </a:r>
            <a:r>
              <a:rPr lang="en-US" sz="1600">
                <a:solidFill>
                  <a:srgbClr val="203864"/>
                </a:solidFill>
                <a:latin typeface="Arial"/>
                <a:cs typeface="Arial"/>
              </a:rPr>
              <a:t>Woodlawn</a:t>
            </a:r>
          </a:p>
        </p:txBody>
      </p:sp>
    </p:spTree>
    <p:extLst>
      <p:ext uri="{BB962C8B-B14F-4D97-AF65-F5344CB8AC3E}">
        <p14:creationId xmlns:p14="http://schemas.microsoft.com/office/powerpoint/2010/main" val="1120524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A5A0F-A9B1-C9B8-73A2-7A64361A8F1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1A0B66-A1D3-2EFA-E20E-AE5E5EFD3FFA}"/>
              </a:ext>
            </a:extLst>
          </p:cNvPr>
          <p:cNvSpPr>
            <a:spLocks noGrp="1"/>
          </p:cNvSpPr>
          <p:nvPr>
            <p:ph type="sldNum" sz="quarter" idx="10"/>
          </p:nvPr>
        </p:nvSpPr>
        <p:spPr/>
        <p:txBody>
          <a:bodyPr/>
          <a:lstStyle/>
          <a:p>
            <a:fld id="{BAF10327-A7F9-4699-942B-F45FE412F0F3}" type="slidenum">
              <a:rPr lang="en-US" smtClean="0"/>
              <a:pPr/>
              <a:t>15</a:t>
            </a:fld>
            <a:endParaRPr lang="en-US"/>
          </a:p>
        </p:txBody>
      </p:sp>
      <p:sp>
        <p:nvSpPr>
          <p:cNvPr id="10" name="TextBox 9">
            <a:extLst>
              <a:ext uri="{FF2B5EF4-FFF2-40B4-BE49-F238E27FC236}">
                <a16:creationId xmlns:a16="http://schemas.microsoft.com/office/drawing/2014/main" id="{4B5F3111-606A-F1C1-547A-E775EE96F69C}"/>
              </a:ext>
            </a:extLst>
          </p:cNvPr>
          <p:cNvSpPr txBox="1"/>
          <p:nvPr/>
        </p:nvSpPr>
        <p:spPr>
          <a:xfrm>
            <a:off x="508000" y="829293"/>
            <a:ext cx="8153776" cy="4047262"/>
          </a:xfrm>
          <a:prstGeom prst="rect">
            <a:avLst/>
          </a:prstGeom>
          <a:noFill/>
        </p:spPr>
        <p:txBody>
          <a:bodyPr wrap="square" lIns="91440" tIns="45720" rIns="91440" bIns="45720" rtlCol="0" anchor="t">
            <a:spAutoFit/>
          </a:bodyPr>
          <a:lstStyle/>
          <a:p>
            <a:endParaRPr lang="en-US" sz="1400">
              <a:solidFill>
                <a:srgbClr val="003D78"/>
              </a:solidFill>
              <a:latin typeface="Arial"/>
              <a:cs typeface="Arial"/>
            </a:endParaRPr>
          </a:p>
          <a:p>
            <a:r>
              <a:rPr lang="en-US" b="1">
                <a:latin typeface="Arial"/>
                <a:cs typeface="Arial"/>
              </a:rPr>
              <a:t>Not in a TIF District?</a:t>
            </a:r>
          </a:p>
          <a:p>
            <a:pPr marL="285750" indent="-285750">
              <a:buFont typeface="Arial,Sans-Serif"/>
              <a:buChar char="•"/>
            </a:pPr>
            <a:r>
              <a:rPr lang="en-US">
                <a:latin typeface="Arial"/>
                <a:cs typeface="Arial"/>
              </a:rPr>
              <a:t>Apply and E&amp;ES will discuss options for other potential funding opportunities.</a:t>
            </a:r>
          </a:p>
          <a:p>
            <a:pPr marL="285750" indent="-285750">
              <a:buFont typeface="Arial,Sans-Serif"/>
              <a:buChar char="•"/>
            </a:pPr>
            <a:endParaRPr lang="en-US">
              <a:latin typeface="Arial"/>
              <a:ea typeface="Lato"/>
              <a:cs typeface="Arial"/>
            </a:endParaRPr>
          </a:p>
          <a:p>
            <a:r>
              <a:rPr lang="en-US" b="1">
                <a:latin typeface="Arial"/>
                <a:cs typeface="Arial"/>
              </a:rPr>
              <a:t>In a TIF District with no funding?</a:t>
            </a:r>
          </a:p>
          <a:p>
            <a:pPr marL="285750" indent="-285750">
              <a:buFont typeface="Arial,Sans-Serif"/>
              <a:buChar char="•"/>
            </a:pPr>
            <a:r>
              <a:rPr lang="en-US">
                <a:latin typeface="Arial"/>
                <a:cs typeface="Arial"/>
              </a:rPr>
              <a:t>Not currently eligible for Workforce Solutions</a:t>
            </a:r>
          </a:p>
          <a:p>
            <a:pPr marL="285750" indent="-285750">
              <a:buFont typeface="Arial,Sans-Serif"/>
              <a:buChar char="•"/>
            </a:pPr>
            <a:r>
              <a:rPr lang="en-US">
                <a:latin typeface="Arial"/>
                <a:cs typeface="Arial"/>
              </a:rPr>
              <a:t>E&amp;ES will notify you if/when future funding may be available</a:t>
            </a:r>
          </a:p>
          <a:p>
            <a:pPr marL="285750" indent="-285750">
              <a:buFont typeface="Arial,Sans-Serif"/>
              <a:buChar char="•"/>
            </a:pPr>
            <a:endParaRPr lang="en-US">
              <a:latin typeface="Arial"/>
              <a:ea typeface="Lato"/>
              <a:cs typeface="Arial"/>
            </a:endParaRPr>
          </a:p>
          <a:p>
            <a:r>
              <a:rPr lang="en-US" b="1">
                <a:latin typeface="Arial"/>
                <a:cs typeface="Arial"/>
              </a:rPr>
              <a:t>All are welcome to apply if:</a:t>
            </a:r>
          </a:p>
          <a:p>
            <a:pPr marL="285750" indent="-285750">
              <a:buFont typeface="Arial,Sans-Serif"/>
              <a:buChar char="•"/>
            </a:pPr>
            <a:r>
              <a:rPr lang="en-US" sz="1900">
                <a:latin typeface="Arial"/>
                <a:ea typeface="Lato"/>
                <a:cs typeface="Arial"/>
              </a:rPr>
              <a:t>Upskilling and training is needed for your employees</a:t>
            </a:r>
          </a:p>
          <a:p>
            <a:pPr marL="285750" indent="-285750">
              <a:buFont typeface="Arial,Sans-Serif"/>
              <a:buChar char="•"/>
            </a:pPr>
            <a:r>
              <a:rPr lang="en-US" sz="1900">
                <a:latin typeface="Arial"/>
                <a:ea typeface="Lato"/>
                <a:cs typeface="Arial"/>
              </a:rPr>
              <a:t>You are hiring new employees to enhance the success of your business</a:t>
            </a:r>
            <a:endParaRPr lang="en-US"/>
          </a:p>
          <a:p>
            <a:pPr marL="285750" indent="-285750">
              <a:buFont typeface="Arial"/>
              <a:buChar char="•"/>
            </a:pPr>
            <a:endParaRPr lang="en-US" sz="1400">
              <a:latin typeface="Arial"/>
              <a:ea typeface="Lato"/>
              <a:cs typeface="Arial"/>
            </a:endParaRPr>
          </a:p>
          <a:p>
            <a:endParaRPr lang="en-US" sz="1400">
              <a:latin typeface="Arial"/>
              <a:cs typeface="Arial"/>
            </a:endParaRPr>
          </a:p>
          <a:p>
            <a:pPr marL="285750" indent="-285750">
              <a:buFont typeface="Arial"/>
              <a:buChar char="•"/>
            </a:pPr>
            <a:endParaRPr lang="en-US" sz="1400">
              <a:latin typeface="Arial"/>
              <a:cs typeface="Arial"/>
            </a:endParaRPr>
          </a:p>
        </p:txBody>
      </p:sp>
      <p:cxnSp>
        <p:nvCxnSpPr>
          <p:cNvPr id="5" name="Straight Arrow Connector 4">
            <a:extLst>
              <a:ext uri="{FF2B5EF4-FFF2-40B4-BE49-F238E27FC236}">
                <a16:creationId xmlns:a16="http://schemas.microsoft.com/office/drawing/2014/main" id="{EBFF19A8-A11F-9156-CE09-4F1D48B91BFB}"/>
              </a:ext>
            </a:extLst>
          </p:cNvPr>
          <p:cNvCxnSpPr/>
          <p:nvPr/>
        </p:nvCxnSpPr>
        <p:spPr>
          <a:xfrm flipV="1">
            <a:off x="632018" y="735665"/>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F7743B0-2E10-2B33-4DEB-36442FFC0BCE}"/>
              </a:ext>
            </a:extLst>
          </p:cNvPr>
          <p:cNvSpPr txBox="1"/>
          <p:nvPr/>
        </p:nvSpPr>
        <p:spPr>
          <a:xfrm>
            <a:off x="626106" y="363023"/>
            <a:ext cx="83777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Business Location</a:t>
            </a:r>
          </a:p>
        </p:txBody>
      </p:sp>
    </p:spTree>
    <p:extLst>
      <p:ext uri="{BB962C8B-B14F-4D97-AF65-F5344CB8AC3E}">
        <p14:creationId xmlns:p14="http://schemas.microsoft.com/office/powerpoint/2010/main" val="2168117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82A27-19E9-5AD6-5ADB-92E35F9E136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3C2A13-C1AD-F5EE-E294-A323B7BC5FAB}"/>
              </a:ext>
            </a:extLst>
          </p:cNvPr>
          <p:cNvSpPr>
            <a:spLocks noGrp="1"/>
          </p:cNvSpPr>
          <p:nvPr>
            <p:ph type="sldNum" sz="quarter" idx="10"/>
          </p:nvPr>
        </p:nvSpPr>
        <p:spPr/>
        <p:txBody>
          <a:bodyPr/>
          <a:lstStyle/>
          <a:p>
            <a:fld id="{BAF10327-A7F9-4699-942B-F45FE412F0F3}" type="slidenum">
              <a:rPr lang="en-US" smtClean="0"/>
              <a:pPr/>
              <a:t>16</a:t>
            </a:fld>
            <a:endParaRPr lang="en-US"/>
          </a:p>
        </p:txBody>
      </p:sp>
      <p:cxnSp>
        <p:nvCxnSpPr>
          <p:cNvPr id="5" name="Straight Arrow Connector 4">
            <a:extLst>
              <a:ext uri="{FF2B5EF4-FFF2-40B4-BE49-F238E27FC236}">
                <a16:creationId xmlns:a16="http://schemas.microsoft.com/office/drawing/2014/main" id="{606C6425-6E50-434E-9FD7-19135D3A9915}"/>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BC3AAE6-187D-CF69-C404-D7B13B29DEAD}"/>
              </a:ext>
            </a:extLst>
          </p:cNvPr>
          <p:cNvSpPr txBox="1"/>
          <p:nvPr/>
        </p:nvSpPr>
        <p:spPr>
          <a:xfrm>
            <a:off x="632675" y="354974"/>
            <a:ext cx="42162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How Do You Apply?</a:t>
            </a:r>
            <a:endParaRPr lang="en-US" sz="2400" b="1">
              <a:ea typeface="Lato"/>
              <a:cs typeface="Lato"/>
            </a:endParaRPr>
          </a:p>
        </p:txBody>
      </p:sp>
      <p:pic>
        <p:nvPicPr>
          <p:cNvPr id="2" name="Picture 1">
            <a:extLst>
              <a:ext uri="{FF2B5EF4-FFF2-40B4-BE49-F238E27FC236}">
                <a16:creationId xmlns:a16="http://schemas.microsoft.com/office/drawing/2014/main" id="{C4F32ED6-F844-96C4-E347-96A7479E8540}"/>
              </a:ext>
            </a:extLst>
          </p:cNvPr>
          <p:cNvPicPr>
            <a:picLocks noChangeAspect="1"/>
          </p:cNvPicPr>
          <p:nvPr/>
        </p:nvPicPr>
        <p:blipFill>
          <a:blip r:embed="rId2"/>
          <a:stretch>
            <a:fillRect/>
          </a:stretch>
        </p:blipFill>
        <p:spPr>
          <a:xfrm>
            <a:off x="631902" y="932998"/>
            <a:ext cx="7034561" cy="3519112"/>
          </a:xfrm>
          <a:prstGeom prst="rect">
            <a:avLst/>
          </a:prstGeom>
        </p:spPr>
      </p:pic>
    </p:spTree>
    <p:extLst>
      <p:ext uri="{BB962C8B-B14F-4D97-AF65-F5344CB8AC3E}">
        <p14:creationId xmlns:p14="http://schemas.microsoft.com/office/powerpoint/2010/main" val="1701177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D2B99-D4AE-B7FC-4418-12342AA1792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4AA89B-7530-7345-5C60-4E01F4B4CEC0}"/>
              </a:ext>
            </a:extLst>
          </p:cNvPr>
          <p:cNvSpPr>
            <a:spLocks noGrp="1"/>
          </p:cNvSpPr>
          <p:nvPr>
            <p:ph type="sldNum" sz="quarter" idx="10"/>
          </p:nvPr>
        </p:nvSpPr>
        <p:spPr/>
        <p:txBody>
          <a:bodyPr/>
          <a:lstStyle/>
          <a:p>
            <a:fld id="{BAF10327-A7F9-4699-942B-F45FE412F0F3}" type="slidenum">
              <a:rPr lang="en-US" smtClean="0"/>
              <a:pPr/>
              <a:t>17</a:t>
            </a:fld>
            <a:endParaRPr lang="en-US"/>
          </a:p>
        </p:txBody>
      </p:sp>
      <p:sp>
        <p:nvSpPr>
          <p:cNvPr id="10" name="TextBox 9">
            <a:extLst>
              <a:ext uri="{FF2B5EF4-FFF2-40B4-BE49-F238E27FC236}">
                <a16:creationId xmlns:a16="http://schemas.microsoft.com/office/drawing/2014/main" id="{6B31B370-5BF1-1A4B-79DB-119EB991FDF6}"/>
              </a:ext>
            </a:extLst>
          </p:cNvPr>
          <p:cNvSpPr txBox="1"/>
          <p:nvPr/>
        </p:nvSpPr>
        <p:spPr>
          <a:xfrm>
            <a:off x="408297" y="952725"/>
            <a:ext cx="4977978" cy="3970318"/>
          </a:xfrm>
          <a:prstGeom prst="rect">
            <a:avLst/>
          </a:prstGeom>
          <a:noFill/>
        </p:spPr>
        <p:txBody>
          <a:bodyPr wrap="square" lIns="91440" tIns="45720" rIns="91440" bIns="45720" rtlCol="0" anchor="t">
            <a:spAutoFit/>
          </a:bodyPr>
          <a:lstStyle/>
          <a:p>
            <a:pPr marL="285750" indent="-285750">
              <a:buFont typeface="Arial"/>
              <a:buChar char="•"/>
            </a:pPr>
            <a:r>
              <a:rPr lang="en-US">
                <a:latin typeface="Arial"/>
                <a:ea typeface="+mn-lt"/>
                <a:cs typeface="Arial"/>
              </a:rPr>
              <a:t>Applicants must apply via Submittable</a:t>
            </a:r>
            <a:endParaRPr lang="en-US">
              <a:ea typeface="Lato"/>
              <a:cs typeface="Lato"/>
            </a:endParaRPr>
          </a:p>
          <a:p>
            <a:pPr marL="742950" lvl="1" indent="-285750">
              <a:buFont typeface="Courier New"/>
              <a:buChar char="o"/>
            </a:pPr>
            <a:r>
              <a:rPr lang="en-US">
                <a:ea typeface="+mn-lt"/>
                <a:cs typeface="+mn-lt"/>
                <a:hlinkClick r:id="rId2"/>
              </a:rPr>
              <a:t>https://cocdpd.submittable.com/submit</a:t>
            </a:r>
            <a:endParaRPr lang="en-US">
              <a:latin typeface="Arial"/>
              <a:ea typeface="Lato"/>
              <a:cs typeface="Arial"/>
            </a:endParaRPr>
          </a:p>
          <a:p>
            <a:pPr marL="742950" lvl="1" indent="-285750">
              <a:buFont typeface="Courier New"/>
              <a:buChar char="o"/>
            </a:pPr>
            <a:r>
              <a:rPr lang="en-US">
                <a:latin typeface="Lato"/>
                <a:ea typeface="+mn-lt"/>
                <a:cs typeface="Lato"/>
              </a:rPr>
              <a:t>Search for: Workforce Solutions Grant Application</a:t>
            </a:r>
          </a:p>
          <a:p>
            <a:pPr lvl="1"/>
            <a:endParaRPr lang="en-US">
              <a:latin typeface="Lato"/>
              <a:ea typeface="+mn-lt"/>
              <a:cs typeface="Lato"/>
            </a:endParaRPr>
          </a:p>
          <a:p>
            <a:pPr marL="285750" indent="-285750">
              <a:buFont typeface="Arial"/>
              <a:buChar char="•"/>
            </a:pPr>
            <a:r>
              <a:rPr lang="en-US">
                <a:latin typeface="Lato"/>
                <a:ea typeface="+mn-lt"/>
                <a:cs typeface="Lato"/>
              </a:rPr>
              <a:t>Complete the Pre-Application Intake Form</a:t>
            </a:r>
          </a:p>
          <a:p>
            <a:pPr marL="800100" lvl="1" indent="-342900">
              <a:buFont typeface="Courier New"/>
              <a:buChar char="o"/>
            </a:pPr>
            <a:r>
              <a:rPr lang="en-US">
                <a:latin typeface="Lato"/>
                <a:ea typeface="+mn-lt"/>
                <a:cs typeface="Lato"/>
              </a:rPr>
              <a:t> </a:t>
            </a:r>
            <a:r>
              <a:rPr lang="en-US">
                <a:latin typeface="Lato"/>
                <a:ea typeface="+mn-lt"/>
                <a:cs typeface="Lato"/>
                <a:hlinkClick r:id="rId3">
                  <a:extLst>
                    <a:ext uri="{A12FA001-AC4F-418D-AE19-62706E023703}">
                      <ahyp:hlinkClr xmlns:ahyp="http://schemas.microsoft.com/office/drawing/2018/hyperlinkcolor" val="tx"/>
                    </a:ext>
                  </a:extLst>
                </a:hlinkClick>
              </a:rPr>
              <a:t>https://cocdpd.submittable.com/submit/ab74c46c-65f5-4872-8999-008261859fde/2026-workforce-solutions-program-grant-application</a:t>
            </a:r>
            <a:endParaRPr lang="en-US">
              <a:latin typeface="Lato"/>
              <a:ea typeface="+mn-lt"/>
              <a:cs typeface="Lato"/>
            </a:endParaRPr>
          </a:p>
          <a:p>
            <a:endParaRPr lang="en-US">
              <a:latin typeface="Arial"/>
              <a:ea typeface="+mn-lt"/>
              <a:cs typeface="Arial"/>
            </a:endParaRPr>
          </a:p>
          <a:p>
            <a:pPr marL="285750" indent="-285750">
              <a:buFont typeface="Arial"/>
              <a:buChar char="•"/>
            </a:pPr>
            <a:r>
              <a:rPr lang="en-US">
                <a:latin typeface="Arial"/>
                <a:ea typeface="+mn-lt"/>
                <a:cs typeface="Arial"/>
              </a:rPr>
              <a:t>The initial application review process to determine pre-eligibility takes approximately 1-2 weeks to complete.</a:t>
            </a:r>
            <a:endParaRPr lang="en-US">
              <a:ea typeface="Lato"/>
              <a:cs typeface="Lato"/>
            </a:endParaRPr>
          </a:p>
        </p:txBody>
      </p:sp>
      <p:cxnSp>
        <p:nvCxnSpPr>
          <p:cNvPr id="5" name="Straight Arrow Connector 4">
            <a:extLst>
              <a:ext uri="{FF2B5EF4-FFF2-40B4-BE49-F238E27FC236}">
                <a16:creationId xmlns:a16="http://schemas.microsoft.com/office/drawing/2014/main" id="{F6D7A9A7-BF00-40FB-CD51-1BB7548B50E4}"/>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9CCE7E-6910-7B55-5B72-6BCB4F0FBFD7}"/>
              </a:ext>
            </a:extLst>
          </p:cNvPr>
          <p:cNvSpPr txBox="1"/>
          <p:nvPr/>
        </p:nvSpPr>
        <p:spPr>
          <a:xfrm>
            <a:off x="632675" y="354974"/>
            <a:ext cx="42162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How Do You Apply?</a:t>
            </a:r>
            <a:endParaRPr lang="en-US" sz="2400" b="1">
              <a:ea typeface="Lato"/>
              <a:cs typeface="Lato"/>
            </a:endParaRPr>
          </a:p>
        </p:txBody>
      </p:sp>
      <p:pic>
        <p:nvPicPr>
          <p:cNvPr id="8" name="Picture 7">
            <a:extLst>
              <a:ext uri="{FF2B5EF4-FFF2-40B4-BE49-F238E27FC236}">
                <a16:creationId xmlns:a16="http://schemas.microsoft.com/office/drawing/2014/main" id="{81F0E25A-5C85-28A4-066B-A31D2ECA464D}"/>
              </a:ext>
            </a:extLst>
          </p:cNvPr>
          <p:cNvPicPr>
            <a:picLocks noChangeAspect="1"/>
          </p:cNvPicPr>
          <p:nvPr/>
        </p:nvPicPr>
        <p:blipFill>
          <a:blip r:embed="rId4"/>
          <a:srcRect l="-526" t="789" r="17895" b="-789"/>
          <a:stretch>
            <a:fillRect/>
          </a:stretch>
        </p:blipFill>
        <p:spPr>
          <a:xfrm>
            <a:off x="5846077" y="130216"/>
            <a:ext cx="3231000" cy="4376683"/>
          </a:xfrm>
          <a:prstGeom prst="rect">
            <a:avLst/>
          </a:prstGeom>
        </p:spPr>
      </p:pic>
    </p:spTree>
    <p:extLst>
      <p:ext uri="{BB962C8B-B14F-4D97-AF65-F5344CB8AC3E}">
        <p14:creationId xmlns:p14="http://schemas.microsoft.com/office/powerpoint/2010/main" val="3519940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BD6B6-7FBA-53C7-1956-488539D9A31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DF635E-AD66-E8B8-351D-7FB29854C849}"/>
              </a:ext>
            </a:extLst>
          </p:cNvPr>
          <p:cNvSpPr>
            <a:spLocks noGrp="1"/>
          </p:cNvSpPr>
          <p:nvPr>
            <p:ph type="sldNum" sz="quarter" idx="10"/>
          </p:nvPr>
        </p:nvSpPr>
        <p:spPr/>
        <p:txBody>
          <a:bodyPr/>
          <a:lstStyle/>
          <a:p>
            <a:fld id="{BAF10327-A7F9-4699-942B-F45FE412F0F3}" type="slidenum">
              <a:rPr lang="en-US" smtClean="0"/>
              <a:pPr/>
              <a:t>18</a:t>
            </a:fld>
            <a:endParaRPr lang="en-US"/>
          </a:p>
        </p:txBody>
      </p:sp>
      <p:sp>
        <p:nvSpPr>
          <p:cNvPr id="10" name="TextBox 9">
            <a:extLst>
              <a:ext uri="{FF2B5EF4-FFF2-40B4-BE49-F238E27FC236}">
                <a16:creationId xmlns:a16="http://schemas.microsoft.com/office/drawing/2014/main" id="{F9332ABA-D07B-F489-737B-650C63196403}"/>
              </a:ext>
            </a:extLst>
          </p:cNvPr>
          <p:cNvSpPr txBox="1"/>
          <p:nvPr/>
        </p:nvSpPr>
        <p:spPr>
          <a:xfrm>
            <a:off x="625252" y="541496"/>
            <a:ext cx="8261818" cy="4278094"/>
          </a:xfrm>
          <a:prstGeom prst="rect">
            <a:avLst/>
          </a:prstGeom>
          <a:noFill/>
        </p:spPr>
        <p:txBody>
          <a:bodyPr wrap="square" lIns="91440" tIns="45720" rIns="91440" bIns="45720" rtlCol="0" anchor="t">
            <a:spAutoFit/>
          </a:bodyPr>
          <a:lstStyle/>
          <a:p>
            <a:pPr algn="l" rtl="0" fontAlgn="base">
              <a:buNone/>
            </a:pPr>
            <a:endParaRPr lang="en-US" b="0" i="0">
              <a:effectLst/>
              <a:latin typeface="Arial"/>
              <a:cs typeface="Arial"/>
            </a:endParaRPr>
          </a:p>
          <a:p>
            <a:r>
              <a:rPr lang="en-US" sz="1400">
                <a:latin typeface="Arial"/>
                <a:cs typeface="Arial"/>
              </a:rPr>
              <a:t>*Timeline is tentative and subject to change – Bond Funded Application Timeline will vary*</a:t>
            </a:r>
            <a:endParaRPr lang="en-US" sz="1400" i="0">
              <a:effectLst/>
              <a:latin typeface="Arial" panose="020B0604020202020204" pitchFamily="34" charset="0"/>
              <a:cs typeface="Arial" panose="020B0604020202020204" pitchFamily="34" charset="0"/>
            </a:endParaRPr>
          </a:p>
          <a:p>
            <a:pPr algn="l" rtl="0">
              <a:buNone/>
            </a:pPr>
            <a:endParaRPr lang="en-US" sz="2400" i="0">
              <a:effectLst/>
              <a:latin typeface="Arial" panose="020B0604020202020204" pitchFamily="34" charset="0"/>
              <a:cs typeface="Arial" panose="020B0604020202020204" pitchFamily="34" charset="0"/>
            </a:endParaRPr>
          </a:p>
          <a:p>
            <a:pPr fontAlgn="base"/>
            <a:endParaRPr lang="en-US" sz="1200" b="1" u="sng">
              <a:latin typeface="Arial" panose="020B0604020202020204" pitchFamily="34" charset="0"/>
              <a:cs typeface="Arial" panose="020B0604020202020204" pitchFamily="34" charset="0"/>
            </a:endParaRPr>
          </a:p>
          <a:p>
            <a:pPr algn="l" rtl="0">
              <a:buNone/>
            </a:pPr>
            <a:endParaRPr lang="en-US" sz="1200" b="1" i="0" u="sng">
              <a:effectLst/>
              <a:latin typeface="Arial" panose="020B0604020202020204" pitchFamily="34" charset="0"/>
              <a:cs typeface="Arial" panose="020B0604020202020204" pitchFamily="34" charset="0"/>
            </a:endParaRPr>
          </a:p>
          <a:p>
            <a:pPr algn="l" rtl="0" fontAlgn="base">
              <a:buNone/>
            </a:pPr>
            <a:endParaRPr lang="en-US" sz="1200" b="1" u="sng">
              <a:latin typeface="Arial" panose="020B0604020202020204" pitchFamily="34" charset="0"/>
              <a:cs typeface="Arial" panose="020B0604020202020204" pitchFamily="34" charset="0"/>
            </a:endParaRPr>
          </a:p>
          <a:p>
            <a:pPr algn="l" rtl="0" fontAlgn="base">
              <a:buNone/>
            </a:pPr>
            <a:endParaRPr lang="en-US" sz="1200" b="1" i="0" u="sng">
              <a:effectLst/>
              <a:latin typeface="Arial" panose="020B0604020202020204" pitchFamily="34" charset="0"/>
              <a:cs typeface="Arial" panose="020B0604020202020204" pitchFamily="34" charset="0"/>
            </a:endParaRPr>
          </a:p>
          <a:p>
            <a:pPr fontAlgn="base"/>
            <a:endParaRPr lang="en-US" sz="1200" b="1" u="sng">
              <a:latin typeface="Arial" panose="020B0604020202020204" pitchFamily="34" charset="0"/>
              <a:cs typeface="Arial" panose="020B0604020202020204" pitchFamily="34" charset="0"/>
            </a:endParaRPr>
          </a:p>
          <a:p>
            <a:r>
              <a:rPr lang="en-US" sz="1300" b="1" i="0" u="sng">
                <a:effectLst/>
                <a:latin typeface="Arial"/>
                <a:cs typeface="Arial"/>
              </a:rPr>
              <a:t>Step 1</a:t>
            </a:r>
            <a:r>
              <a:rPr lang="en-US" sz="1300">
                <a:latin typeface="Arial"/>
                <a:cs typeface="Arial"/>
              </a:rPr>
              <a:t> - After submitting application, applicant</a:t>
            </a:r>
            <a:r>
              <a:rPr lang="en-US" sz="1300" b="0" i="0">
                <a:effectLst/>
                <a:latin typeface="Arial"/>
                <a:cs typeface="Arial"/>
              </a:rPr>
              <a:t> </a:t>
            </a:r>
            <a:r>
              <a:rPr lang="en-US" sz="1300">
                <a:latin typeface="Arial"/>
                <a:cs typeface="Arial"/>
              </a:rPr>
              <a:t>is notified </a:t>
            </a:r>
            <a:r>
              <a:rPr lang="en-US" sz="1300" b="0" i="0">
                <a:effectLst/>
                <a:latin typeface="Arial"/>
                <a:cs typeface="Arial"/>
              </a:rPr>
              <a:t>of their eligibility via Submittable and asked to </a:t>
            </a:r>
            <a:endParaRPr lang="en-US">
              <a:latin typeface="Lato"/>
              <a:ea typeface="Lato"/>
              <a:cs typeface="Lato"/>
            </a:endParaRPr>
          </a:p>
          <a:p>
            <a:r>
              <a:rPr lang="en-US" sz="1300">
                <a:latin typeface="Arial"/>
                <a:cs typeface="Arial"/>
              </a:rPr>
              <a:t>              </a:t>
            </a:r>
            <a:r>
              <a:rPr lang="en-US" sz="1300" b="0" i="0">
                <a:effectLst/>
                <a:latin typeface="Arial"/>
                <a:cs typeface="Arial"/>
              </a:rPr>
              <a:t>complete a</a:t>
            </a:r>
            <a:r>
              <a:rPr lang="en-US" sz="1300">
                <a:latin typeface="Arial"/>
                <a:cs typeface="Arial"/>
              </a:rPr>
              <a:t> </a:t>
            </a:r>
            <a:r>
              <a:rPr lang="en-US" sz="1300" b="0" i="0">
                <a:effectLst/>
                <a:latin typeface="Arial"/>
                <a:cs typeface="Arial"/>
              </a:rPr>
              <a:t>Training Needs Assessment </a:t>
            </a:r>
            <a:endParaRPr lang="en-US">
              <a:ea typeface="Lato"/>
              <a:cs typeface="Lato"/>
            </a:endParaRPr>
          </a:p>
          <a:p>
            <a:endParaRPr lang="en-US" sz="1300">
              <a:latin typeface="Arial"/>
              <a:cs typeface="Arial"/>
            </a:endParaRPr>
          </a:p>
          <a:p>
            <a:pPr fontAlgn="base"/>
            <a:r>
              <a:rPr lang="en-US" sz="1300" b="1" i="0" u="sng">
                <a:effectLst/>
                <a:latin typeface="Arial"/>
                <a:cs typeface="Arial"/>
              </a:rPr>
              <a:t>Step 2</a:t>
            </a:r>
            <a:r>
              <a:rPr lang="en-US" sz="1300">
                <a:latin typeface="Arial"/>
                <a:cs typeface="Arial"/>
              </a:rPr>
              <a:t> - </a:t>
            </a:r>
            <a:r>
              <a:rPr lang="en-US" sz="1300" b="0" i="0">
                <a:effectLst/>
                <a:latin typeface="Arial"/>
                <a:cs typeface="Arial"/>
              </a:rPr>
              <a:t>Applicant proceeds with submitting the required documentation</a:t>
            </a:r>
          </a:p>
          <a:p>
            <a:endParaRPr lang="en-US" sz="1300">
              <a:latin typeface="Arial"/>
              <a:cs typeface="Arial"/>
            </a:endParaRPr>
          </a:p>
          <a:p>
            <a:pPr fontAlgn="base"/>
            <a:r>
              <a:rPr lang="en-US" sz="1300" b="1" i="0" u="sng">
                <a:effectLst/>
                <a:latin typeface="Arial"/>
                <a:cs typeface="Arial"/>
              </a:rPr>
              <a:t>Step 3</a:t>
            </a:r>
            <a:r>
              <a:rPr lang="en-US" sz="1300">
                <a:latin typeface="Arial"/>
                <a:cs typeface="Arial"/>
              </a:rPr>
              <a:t> - </a:t>
            </a:r>
            <a:r>
              <a:rPr lang="en-US" sz="1300" b="0" i="0">
                <a:effectLst/>
                <a:latin typeface="Arial"/>
                <a:cs typeface="Arial"/>
              </a:rPr>
              <a:t>Once documents are reviewed and approved, E&amp;ES sends applicant the Recipient Agreement to </a:t>
            </a:r>
            <a:endParaRPr lang="en-US" sz="1300">
              <a:latin typeface="Arial"/>
              <a:cs typeface="Arial"/>
            </a:endParaRPr>
          </a:p>
          <a:p>
            <a:r>
              <a:rPr lang="en-US" sz="1300">
                <a:latin typeface="Arial"/>
                <a:cs typeface="Arial"/>
              </a:rPr>
              <a:t>              review and sign</a:t>
            </a:r>
            <a:endParaRPr lang="en-US"/>
          </a:p>
          <a:p>
            <a:endParaRPr lang="en-US" sz="1300">
              <a:latin typeface="Arial"/>
              <a:cs typeface="Arial"/>
            </a:endParaRPr>
          </a:p>
          <a:p>
            <a:pPr fontAlgn="base"/>
            <a:r>
              <a:rPr lang="en-US" sz="1300" b="1" u="sng">
                <a:latin typeface="Arial"/>
                <a:cs typeface="Arial"/>
              </a:rPr>
              <a:t>Step</a:t>
            </a:r>
            <a:r>
              <a:rPr lang="en-US" sz="1300" b="1" i="0" u="sng">
                <a:effectLst/>
                <a:latin typeface="Arial"/>
                <a:cs typeface="Arial"/>
              </a:rPr>
              <a:t> 4</a:t>
            </a:r>
            <a:r>
              <a:rPr lang="en-US" sz="1300" b="1">
                <a:latin typeface="Arial"/>
                <a:cs typeface="Arial"/>
              </a:rPr>
              <a:t> </a:t>
            </a:r>
            <a:r>
              <a:rPr lang="en-US" sz="1300">
                <a:latin typeface="Arial"/>
                <a:cs typeface="Arial"/>
              </a:rPr>
              <a:t>- </a:t>
            </a:r>
            <a:r>
              <a:rPr lang="en-US" sz="1300" b="0" i="0">
                <a:effectLst/>
                <a:latin typeface="Arial"/>
                <a:cs typeface="Arial"/>
              </a:rPr>
              <a:t>Applicant submits executed Recipient Agreement to E&amp;ES</a:t>
            </a:r>
            <a:r>
              <a:rPr lang="en-US" sz="1300">
                <a:latin typeface="Arial"/>
                <a:cs typeface="Arial"/>
              </a:rPr>
              <a:t> </a:t>
            </a:r>
          </a:p>
          <a:p>
            <a:r>
              <a:rPr lang="en-US" sz="1300">
                <a:latin typeface="Arial"/>
                <a:cs typeface="Arial"/>
              </a:rPr>
              <a:t> </a:t>
            </a:r>
            <a:r>
              <a:rPr lang="en-US" sz="1300" b="0" i="0">
                <a:effectLst/>
                <a:latin typeface="Arial"/>
                <a:cs typeface="Arial"/>
              </a:rPr>
              <a:t> </a:t>
            </a:r>
            <a:endParaRPr lang="en-US" sz="1300">
              <a:latin typeface="Arial"/>
              <a:cs typeface="Arial"/>
            </a:endParaRPr>
          </a:p>
          <a:p>
            <a:pPr fontAlgn="base"/>
            <a:r>
              <a:rPr lang="en-US" sz="1300" b="1" u="sng">
                <a:latin typeface="Arial"/>
                <a:cs typeface="Arial"/>
              </a:rPr>
              <a:t>Step</a:t>
            </a:r>
            <a:r>
              <a:rPr lang="en-US" sz="1300" b="1" i="0" u="sng">
                <a:effectLst/>
                <a:latin typeface="Arial"/>
                <a:cs typeface="Arial"/>
              </a:rPr>
              <a:t> </a:t>
            </a:r>
            <a:r>
              <a:rPr lang="en-US" sz="1300" b="1" u="sng">
                <a:latin typeface="Arial"/>
                <a:cs typeface="Arial"/>
              </a:rPr>
              <a:t>5</a:t>
            </a:r>
            <a:r>
              <a:rPr lang="en-US" sz="1300">
                <a:latin typeface="Arial"/>
                <a:cs typeface="Arial"/>
              </a:rPr>
              <a:t> - </a:t>
            </a:r>
            <a:r>
              <a:rPr lang="en-US" sz="1300" b="0" i="0">
                <a:effectLst/>
                <a:latin typeface="Arial"/>
                <a:cs typeface="Arial"/>
              </a:rPr>
              <a:t>Applicant is notified </a:t>
            </a:r>
            <a:r>
              <a:rPr lang="en-US" sz="1300">
                <a:latin typeface="Arial"/>
                <a:cs typeface="Arial"/>
              </a:rPr>
              <a:t>that</a:t>
            </a:r>
            <a:r>
              <a:rPr lang="en-US" sz="1300" b="0" i="0">
                <a:effectLst/>
                <a:latin typeface="Arial"/>
                <a:cs typeface="Arial"/>
              </a:rPr>
              <a:t> contract has been executed and processed</a:t>
            </a:r>
            <a:r>
              <a:rPr lang="en-US" sz="1300">
                <a:latin typeface="Arial"/>
                <a:cs typeface="Arial"/>
              </a:rPr>
              <a:t> and business receives</a:t>
            </a:r>
          </a:p>
          <a:p>
            <a:r>
              <a:rPr lang="en-US" sz="1300">
                <a:latin typeface="Arial"/>
                <a:cs typeface="Arial"/>
              </a:rPr>
              <a:t>              </a:t>
            </a:r>
            <a:r>
              <a:rPr lang="en-US" sz="1300" b="0" i="0">
                <a:effectLst/>
                <a:latin typeface="Arial"/>
                <a:cs typeface="Arial"/>
              </a:rPr>
              <a:t>conditional award letter</a:t>
            </a:r>
            <a:r>
              <a:rPr lang="en-US" sz="1300">
                <a:latin typeface="Arial"/>
                <a:cs typeface="Arial"/>
              </a:rPr>
              <a:t>.</a:t>
            </a:r>
            <a:r>
              <a:rPr lang="en-US" sz="1300" b="0" i="0">
                <a:effectLst/>
                <a:latin typeface="Arial"/>
                <a:cs typeface="Arial"/>
              </a:rPr>
              <a:t> </a:t>
            </a:r>
            <a:r>
              <a:rPr lang="en-US" sz="1300">
                <a:latin typeface="Arial"/>
                <a:cs typeface="Arial"/>
              </a:rPr>
              <a:t>Applicant</a:t>
            </a:r>
            <a:r>
              <a:rPr lang="en-US" sz="1300" b="0" i="0">
                <a:effectLst/>
                <a:latin typeface="Arial"/>
                <a:cs typeface="Arial"/>
              </a:rPr>
              <a:t> may begin trainings.</a:t>
            </a:r>
            <a:endParaRPr lang="en-US"/>
          </a:p>
        </p:txBody>
      </p:sp>
      <p:cxnSp>
        <p:nvCxnSpPr>
          <p:cNvPr id="5" name="Straight Arrow Connector 4">
            <a:extLst>
              <a:ext uri="{FF2B5EF4-FFF2-40B4-BE49-F238E27FC236}">
                <a16:creationId xmlns:a16="http://schemas.microsoft.com/office/drawing/2014/main" id="{0F2F303A-F7CB-AFCA-D974-6653F3D9C6A0}"/>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67C0AA-9830-1582-DBBF-507E6A2D962B}"/>
              </a:ext>
            </a:extLst>
          </p:cNvPr>
          <p:cNvSpPr txBox="1"/>
          <p:nvPr/>
        </p:nvSpPr>
        <p:spPr>
          <a:xfrm>
            <a:off x="624626" y="314727"/>
            <a:ext cx="457843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Application Process Steps:</a:t>
            </a:r>
            <a:endParaRPr lang="en-US" sz="2400" b="1"/>
          </a:p>
        </p:txBody>
      </p:sp>
      <p:pic>
        <p:nvPicPr>
          <p:cNvPr id="2" name="Picture 1">
            <a:extLst>
              <a:ext uri="{FF2B5EF4-FFF2-40B4-BE49-F238E27FC236}">
                <a16:creationId xmlns:a16="http://schemas.microsoft.com/office/drawing/2014/main" id="{D7ED673A-B556-04D3-AF0C-06E7E2EBB6AA}"/>
              </a:ext>
            </a:extLst>
          </p:cNvPr>
          <p:cNvPicPr>
            <a:picLocks noChangeAspect="1"/>
          </p:cNvPicPr>
          <p:nvPr/>
        </p:nvPicPr>
        <p:blipFill>
          <a:blip r:embed="rId2"/>
          <a:stretch>
            <a:fillRect/>
          </a:stretch>
        </p:blipFill>
        <p:spPr>
          <a:xfrm>
            <a:off x="45516" y="1054864"/>
            <a:ext cx="9096375" cy="1123950"/>
          </a:xfrm>
          <a:prstGeom prst="rect">
            <a:avLst/>
          </a:prstGeom>
        </p:spPr>
      </p:pic>
    </p:spTree>
    <p:extLst>
      <p:ext uri="{BB962C8B-B14F-4D97-AF65-F5344CB8AC3E}">
        <p14:creationId xmlns:p14="http://schemas.microsoft.com/office/powerpoint/2010/main" val="287972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B5E47-5974-4EF8-5DC3-CBD8868F14E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5029FC-92C4-FB64-AAD5-4064D92CEA18}"/>
              </a:ext>
            </a:extLst>
          </p:cNvPr>
          <p:cNvSpPr>
            <a:spLocks noGrp="1"/>
          </p:cNvSpPr>
          <p:nvPr>
            <p:ph type="sldNum" sz="quarter" idx="10"/>
          </p:nvPr>
        </p:nvSpPr>
        <p:spPr/>
        <p:txBody>
          <a:bodyPr/>
          <a:lstStyle/>
          <a:p>
            <a:fld id="{BAF10327-A7F9-4699-942B-F45FE412F0F3}" type="slidenum">
              <a:rPr lang="en-US" smtClean="0"/>
              <a:pPr/>
              <a:t>19</a:t>
            </a:fld>
            <a:endParaRPr lang="en-US"/>
          </a:p>
        </p:txBody>
      </p:sp>
      <p:sp>
        <p:nvSpPr>
          <p:cNvPr id="10" name="TextBox 9">
            <a:extLst>
              <a:ext uri="{FF2B5EF4-FFF2-40B4-BE49-F238E27FC236}">
                <a16:creationId xmlns:a16="http://schemas.microsoft.com/office/drawing/2014/main" id="{6C0E0033-79FC-B80D-9045-8B31AF6BEF47}"/>
              </a:ext>
            </a:extLst>
          </p:cNvPr>
          <p:cNvSpPr txBox="1"/>
          <p:nvPr/>
        </p:nvSpPr>
        <p:spPr>
          <a:xfrm>
            <a:off x="625731" y="1145116"/>
            <a:ext cx="5831022" cy="3949799"/>
          </a:xfrm>
          <a:prstGeom prst="rect">
            <a:avLst/>
          </a:prstGeom>
          <a:noFill/>
        </p:spPr>
        <p:txBody>
          <a:bodyPr wrap="square" lIns="91440" tIns="45720" rIns="91440" bIns="45720" rtlCol="0" anchor="t">
            <a:spAutoFit/>
          </a:bodyPr>
          <a:lstStyle/>
          <a:p>
            <a:pPr marL="285750" indent="-285750" algn="l" rtl="0" fontAlgn="base">
              <a:spcAft>
                <a:spcPts val="800"/>
              </a:spcAft>
              <a:buFont typeface="Arial" panose="020B0604020202020204" pitchFamily="34" charset="0"/>
              <a:buChar char="•"/>
            </a:pPr>
            <a:r>
              <a:rPr lang="en-US">
                <a:latin typeface="Arial"/>
                <a:cs typeface="Arial"/>
              </a:rPr>
              <a:t>Scofflaw and Indebtedness Check completed during the approval process</a:t>
            </a:r>
            <a:endParaRPr lang="en-US"/>
          </a:p>
          <a:p>
            <a:pPr marL="742950" lvl="1" indent="-285750" fontAlgn="base">
              <a:spcAft>
                <a:spcPts val="800"/>
              </a:spcAft>
              <a:buFont typeface="Arial" panose="020B0604020202020204" pitchFamily="34" charset="0"/>
              <a:buChar char="•"/>
            </a:pPr>
            <a:r>
              <a:rPr lang="en-US">
                <a:latin typeface="Arial"/>
                <a:cs typeface="Arial"/>
              </a:rPr>
              <a:t>Compliance with Child Support Laws</a:t>
            </a:r>
          </a:p>
          <a:p>
            <a:pPr marL="742950" lvl="1" indent="-285750" fontAlgn="base">
              <a:spcAft>
                <a:spcPts val="800"/>
              </a:spcAft>
              <a:buFont typeface="Arial" panose="020B0604020202020204" pitchFamily="34" charset="0"/>
              <a:buChar char="•"/>
            </a:pPr>
            <a:r>
              <a:rPr lang="en-US">
                <a:latin typeface="Arial"/>
                <a:cs typeface="Arial"/>
              </a:rPr>
              <a:t>Verify no debts owed to the City</a:t>
            </a:r>
          </a:p>
          <a:p>
            <a:pPr marL="742950" lvl="1" indent="-285750" fontAlgn="base">
              <a:spcAft>
                <a:spcPts val="800"/>
              </a:spcAft>
              <a:buFont typeface="Arial" panose="020B0604020202020204" pitchFamily="34" charset="0"/>
              <a:buChar char="•"/>
            </a:pPr>
            <a:r>
              <a:rPr lang="en-US">
                <a:latin typeface="Arial"/>
                <a:cs typeface="Arial"/>
              </a:rPr>
              <a:t>Economic Disclosure Statement</a:t>
            </a:r>
          </a:p>
          <a:p>
            <a:pPr marL="742950" lvl="1" indent="-285750">
              <a:spcAft>
                <a:spcPts val="800"/>
              </a:spcAft>
              <a:buFont typeface="Arial" panose="020B0604020202020204" pitchFamily="34" charset="0"/>
              <a:buChar char="•"/>
            </a:pPr>
            <a:endParaRPr lang="en-US" sz="1400" b="1">
              <a:solidFill>
                <a:srgbClr val="002E5B"/>
              </a:solidFill>
              <a:latin typeface="Arial"/>
              <a:cs typeface="Arial"/>
            </a:endParaRPr>
          </a:p>
          <a:p>
            <a:pPr lvl="1">
              <a:spcAft>
                <a:spcPts val="800"/>
              </a:spcAft>
            </a:pPr>
            <a:r>
              <a:rPr lang="en-US" sz="1600" b="1">
                <a:solidFill>
                  <a:srgbClr val="002E5B"/>
                </a:solidFill>
                <a:latin typeface="Arial"/>
                <a:cs typeface="Arial"/>
              </a:rPr>
              <a:t>Note:</a:t>
            </a:r>
            <a:r>
              <a:rPr lang="en-US" sz="1600">
                <a:solidFill>
                  <a:srgbClr val="002E5B"/>
                </a:solidFill>
                <a:latin typeface="Arial"/>
                <a:cs typeface="Arial"/>
              </a:rPr>
              <a:t> </a:t>
            </a:r>
            <a:r>
              <a:rPr lang="en-US" sz="1600">
                <a:solidFill>
                  <a:srgbClr val="002E5B"/>
                </a:solidFill>
                <a:latin typeface="Aptos"/>
                <a:cs typeface="Arial"/>
              </a:rPr>
              <a:t>Applicants with outstanding City of Chicago debt will be required to resolve the debt or demonstrate significant progress toward resolution before the application can move forward.</a:t>
            </a:r>
            <a:endParaRPr lang="en-US" sz="1600">
              <a:latin typeface="Aptos"/>
              <a:cs typeface="Arial"/>
            </a:endParaRPr>
          </a:p>
          <a:p>
            <a:pPr marL="742950" lvl="1" indent="-285750">
              <a:spcAft>
                <a:spcPts val="800"/>
              </a:spcAft>
              <a:buFont typeface="Arial" panose="020B0604020202020204" pitchFamily="34" charset="0"/>
              <a:buChar char="•"/>
            </a:pPr>
            <a:endParaRPr lang="en-US">
              <a:latin typeface="Arial"/>
              <a:cs typeface="Arial"/>
            </a:endParaRPr>
          </a:p>
          <a:p>
            <a:pPr lvl="1">
              <a:spcAft>
                <a:spcPts val="800"/>
              </a:spcAft>
            </a:pPr>
            <a:r>
              <a:rPr lang="en-US">
                <a:solidFill>
                  <a:srgbClr val="00B050"/>
                </a:solidFill>
                <a:latin typeface="Arial"/>
                <a:cs typeface="Arial"/>
              </a:rPr>
              <a:t>  </a:t>
            </a:r>
          </a:p>
        </p:txBody>
      </p:sp>
      <p:pic>
        <p:nvPicPr>
          <p:cNvPr id="6" name="Picture 5">
            <a:extLst>
              <a:ext uri="{FF2B5EF4-FFF2-40B4-BE49-F238E27FC236}">
                <a16:creationId xmlns:a16="http://schemas.microsoft.com/office/drawing/2014/main" id="{32AC7CAA-6665-BA00-0DCD-4BA3EE5D9FC8}"/>
              </a:ext>
            </a:extLst>
          </p:cNvPr>
          <p:cNvPicPr>
            <a:picLocks noChangeAspect="1"/>
          </p:cNvPicPr>
          <p:nvPr/>
        </p:nvPicPr>
        <p:blipFill>
          <a:blip r:embed="rId2"/>
          <a:stretch>
            <a:fillRect/>
          </a:stretch>
        </p:blipFill>
        <p:spPr>
          <a:xfrm>
            <a:off x="6374099" y="1023396"/>
            <a:ext cx="2143355" cy="2143355"/>
          </a:xfrm>
          <a:prstGeom prst="rect">
            <a:avLst/>
          </a:prstGeom>
        </p:spPr>
      </p:pic>
      <p:cxnSp>
        <p:nvCxnSpPr>
          <p:cNvPr id="5" name="Straight Arrow Connector 4">
            <a:extLst>
              <a:ext uri="{FF2B5EF4-FFF2-40B4-BE49-F238E27FC236}">
                <a16:creationId xmlns:a16="http://schemas.microsoft.com/office/drawing/2014/main" id="{0B4F7370-A8CE-FAD1-5F22-72CB2BFC8BDB}"/>
              </a:ext>
            </a:extLst>
          </p:cNvPr>
          <p:cNvCxnSpPr/>
          <p:nvPr/>
        </p:nvCxnSpPr>
        <p:spPr>
          <a:xfrm flipV="1">
            <a:off x="628650" y="8437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45DAD9A-FCF3-8602-12CE-C2E071CF39D0}"/>
              </a:ext>
            </a:extLst>
          </p:cNvPr>
          <p:cNvSpPr txBox="1"/>
          <p:nvPr/>
        </p:nvSpPr>
        <p:spPr>
          <a:xfrm>
            <a:off x="632675" y="403270"/>
            <a:ext cx="70978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Applicant Approval – Time Sensitive Step</a:t>
            </a:r>
            <a:endParaRPr lang="en-US" b="1">
              <a:ea typeface="Lato"/>
              <a:cs typeface="Lato"/>
            </a:endParaRPr>
          </a:p>
        </p:txBody>
      </p:sp>
    </p:spTree>
    <p:extLst>
      <p:ext uri="{BB962C8B-B14F-4D97-AF65-F5344CB8AC3E}">
        <p14:creationId xmlns:p14="http://schemas.microsoft.com/office/powerpoint/2010/main" val="91542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66EA5-08E5-A798-91A7-BF5EAFCAD80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24E83A-5416-47A1-6D66-17C57123D8E7}"/>
              </a:ext>
            </a:extLst>
          </p:cNvPr>
          <p:cNvSpPr>
            <a:spLocks noGrp="1"/>
          </p:cNvSpPr>
          <p:nvPr>
            <p:ph type="sldNum" sz="quarter" idx="10"/>
          </p:nvPr>
        </p:nvSpPr>
        <p:spPr/>
        <p:txBody>
          <a:bodyPr/>
          <a:lstStyle/>
          <a:p>
            <a:fld id="{BAF10327-A7F9-4699-942B-F45FE412F0F3}" type="slidenum">
              <a:rPr lang="en-US" smtClean="0"/>
              <a:pPr/>
              <a:t>2</a:t>
            </a:fld>
            <a:endParaRPr lang="en-US"/>
          </a:p>
        </p:txBody>
      </p:sp>
      <p:sp>
        <p:nvSpPr>
          <p:cNvPr id="10" name="TextBox 9">
            <a:extLst>
              <a:ext uri="{FF2B5EF4-FFF2-40B4-BE49-F238E27FC236}">
                <a16:creationId xmlns:a16="http://schemas.microsoft.com/office/drawing/2014/main" id="{33D19999-9C2C-5408-D703-954E68F1036B}"/>
              </a:ext>
            </a:extLst>
          </p:cNvPr>
          <p:cNvSpPr txBox="1"/>
          <p:nvPr/>
        </p:nvSpPr>
        <p:spPr>
          <a:xfrm>
            <a:off x="759008" y="1036880"/>
            <a:ext cx="6631132" cy="3416320"/>
          </a:xfrm>
          <a:prstGeom prst="rect">
            <a:avLst/>
          </a:prstGeom>
          <a:noFill/>
        </p:spPr>
        <p:txBody>
          <a:bodyPr wrap="square" lIns="91440" tIns="45720" rIns="91440" bIns="45720" rtlCol="0" anchor="t">
            <a:spAutoFit/>
          </a:bodyPr>
          <a:lstStyle/>
          <a:p>
            <a:pPr marL="285750" indent="-285750" fontAlgn="base">
              <a:buFont typeface="Arial"/>
              <a:buChar char="•"/>
            </a:pPr>
            <a:r>
              <a:rPr lang="en-US">
                <a:latin typeface="Arial"/>
                <a:cs typeface="Arial"/>
              </a:rPr>
              <a:t>What is Workforce Solutions?</a:t>
            </a:r>
            <a:endParaRPr lang="en-US"/>
          </a:p>
          <a:p>
            <a:pPr marL="285750" indent="-285750">
              <a:buFont typeface="Arial"/>
              <a:buChar char="•"/>
            </a:pPr>
            <a:r>
              <a:rPr lang="en-US">
                <a:latin typeface="Arial"/>
                <a:cs typeface="Arial"/>
              </a:rPr>
              <a:t>Eligibility and Funding</a:t>
            </a:r>
          </a:p>
          <a:p>
            <a:pPr marL="285750" indent="-285750">
              <a:buFont typeface="Arial"/>
              <a:buChar char="•"/>
            </a:pPr>
            <a:r>
              <a:rPr lang="en-US">
                <a:latin typeface="Arial"/>
                <a:cs typeface="Arial"/>
              </a:rPr>
              <a:t>Grant Calculator Examples</a:t>
            </a:r>
          </a:p>
          <a:p>
            <a:pPr marL="285750" indent="-285750">
              <a:buFont typeface="Arial"/>
              <a:buChar char="•"/>
            </a:pPr>
            <a:r>
              <a:rPr lang="en-US">
                <a:latin typeface="Arial"/>
                <a:cs typeface="Arial"/>
              </a:rPr>
              <a:t>Ineligible Businesses</a:t>
            </a:r>
          </a:p>
          <a:p>
            <a:pPr marL="285750" indent="-285750">
              <a:buFont typeface="Arial"/>
              <a:buChar char="•"/>
            </a:pPr>
            <a:r>
              <a:rPr lang="en-US">
                <a:latin typeface="Arial"/>
                <a:cs typeface="Arial"/>
              </a:rPr>
              <a:t>Business Location</a:t>
            </a:r>
          </a:p>
          <a:p>
            <a:pPr marL="285750" indent="-285750">
              <a:buFont typeface="Arial"/>
              <a:buChar char="•"/>
            </a:pPr>
            <a:r>
              <a:rPr lang="en-US">
                <a:latin typeface="Arial"/>
                <a:cs typeface="Arial"/>
              </a:rPr>
              <a:t>Application Process</a:t>
            </a:r>
          </a:p>
          <a:p>
            <a:pPr marL="285750" indent="-285750">
              <a:buFont typeface="Arial"/>
              <a:buChar char="•"/>
            </a:pPr>
            <a:r>
              <a:rPr lang="en-US">
                <a:latin typeface="Arial"/>
                <a:cs typeface="Arial"/>
              </a:rPr>
              <a:t>Reimbursements</a:t>
            </a:r>
          </a:p>
          <a:p>
            <a:pPr marL="285750" indent="-285750">
              <a:buFont typeface="Arial"/>
              <a:buChar char="•"/>
            </a:pPr>
            <a:r>
              <a:rPr lang="en-US">
                <a:latin typeface="Arial"/>
                <a:cs typeface="Arial"/>
              </a:rPr>
              <a:t>Visits &amp; Monitoring</a:t>
            </a:r>
          </a:p>
          <a:p>
            <a:pPr marL="285750" indent="-285750">
              <a:buFont typeface="Arial"/>
              <a:buChar char="•"/>
            </a:pPr>
            <a:r>
              <a:rPr lang="en-US">
                <a:latin typeface="Arial"/>
                <a:cs typeface="Arial"/>
              </a:rPr>
              <a:t>Closeout Steps</a:t>
            </a:r>
          </a:p>
          <a:p>
            <a:pPr marL="285750" indent="-285750">
              <a:buFont typeface="Arial"/>
              <a:buChar char="•"/>
            </a:pPr>
            <a:r>
              <a:rPr lang="en-US">
                <a:latin typeface="Arial"/>
                <a:cs typeface="Arial"/>
              </a:rPr>
              <a:t>FAQs</a:t>
            </a:r>
          </a:p>
          <a:p>
            <a:pPr marL="285750" indent="-285750">
              <a:buFont typeface="Arial"/>
              <a:buChar char="•"/>
            </a:pPr>
            <a:r>
              <a:rPr lang="en-US">
                <a:latin typeface="Arial"/>
                <a:cs typeface="Arial"/>
              </a:rPr>
              <a:t>Additional Resources</a:t>
            </a:r>
          </a:p>
          <a:p>
            <a:pPr marL="285750" indent="-285750">
              <a:buFont typeface="Arial"/>
              <a:buChar char="•"/>
            </a:pPr>
            <a:r>
              <a:rPr lang="en-US">
                <a:latin typeface="Arial"/>
                <a:cs typeface="Arial"/>
              </a:rPr>
              <a:t>Q &amp; A</a:t>
            </a:r>
          </a:p>
        </p:txBody>
      </p:sp>
      <p:pic>
        <p:nvPicPr>
          <p:cNvPr id="4" name="Picture 3">
            <a:extLst>
              <a:ext uri="{FF2B5EF4-FFF2-40B4-BE49-F238E27FC236}">
                <a16:creationId xmlns:a16="http://schemas.microsoft.com/office/drawing/2014/main" id="{4376BC5E-4E8A-01E0-3EEB-0A3040B8D365}"/>
              </a:ext>
            </a:extLst>
          </p:cNvPr>
          <p:cNvPicPr>
            <a:picLocks noChangeAspect="1"/>
          </p:cNvPicPr>
          <p:nvPr/>
        </p:nvPicPr>
        <p:blipFill>
          <a:blip r:embed="rId2"/>
          <a:stretch>
            <a:fillRect/>
          </a:stretch>
        </p:blipFill>
        <p:spPr>
          <a:xfrm>
            <a:off x="4714681" y="1379637"/>
            <a:ext cx="4076791" cy="2384227"/>
          </a:xfrm>
          <a:prstGeom prst="rect">
            <a:avLst/>
          </a:prstGeom>
          <a:ln>
            <a:solidFill>
              <a:schemeClr val="tx1"/>
            </a:solidFill>
          </a:ln>
        </p:spPr>
      </p:pic>
      <p:sp>
        <p:nvSpPr>
          <p:cNvPr id="8" name="TextBox 7">
            <a:extLst>
              <a:ext uri="{FF2B5EF4-FFF2-40B4-BE49-F238E27FC236}">
                <a16:creationId xmlns:a16="http://schemas.microsoft.com/office/drawing/2014/main" id="{ADE4A7FD-B72B-BDBD-D4A0-81FB26DE19B4}"/>
              </a:ext>
            </a:extLst>
          </p:cNvPr>
          <p:cNvSpPr txBox="1"/>
          <p:nvPr/>
        </p:nvSpPr>
        <p:spPr>
          <a:xfrm>
            <a:off x="624625" y="314727"/>
            <a:ext cx="5133841" cy="4605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075"/>
              </a:lnSpc>
            </a:pPr>
            <a:r>
              <a:rPr lang="en-US" sz="2400" b="1">
                <a:latin typeface="Arial"/>
                <a:cs typeface="Segoe UI"/>
              </a:rPr>
              <a:t>Presentation Overview</a:t>
            </a:r>
            <a:r>
              <a:rPr lang="en-US" sz="2400">
                <a:latin typeface="Arial"/>
                <a:cs typeface="Segoe UI"/>
              </a:rPr>
              <a:t>​</a:t>
            </a:r>
            <a:r>
              <a:rPr lang="en-US">
                <a:latin typeface="Arial"/>
                <a:cs typeface="Segoe UI"/>
              </a:rPr>
              <a:t>​</a:t>
            </a:r>
            <a:endParaRPr lang="en-US"/>
          </a:p>
        </p:txBody>
      </p:sp>
      <p:cxnSp>
        <p:nvCxnSpPr>
          <p:cNvPr id="11" name="Straight Arrow Connector 10">
            <a:extLst>
              <a:ext uri="{FF2B5EF4-FFF2-40B4-BE49-F238E27FC236}">
                <a16:creationId xmlns:a16="http://schemas.microsoft.com/office/drawing/2014/main" id="{F8B7DD22-3625-8427-327E-A7E4190E6600}"/>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509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C9071-D444-314B-1F00-19C36E3C5D11}"/>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219AE49-42FB-1773-7874-19EC7184DFB3}"/>
              </a:ext>
            </a:extLst>
          </p:cNvPr>
          <p:cNvSpPr txBox="1"/>
          <p:nvPr/>
        </p:nvSpPr>
        <p:spPr>
          <a:xfrm>
            <a:off x="628920" y="227713"/>
            <a:ext cx="3820419" cy="541149"/>
          </a:xfrm>
          <a:prstGeom prst="rect">
            <a:avLst/>
          </a:prstGeom>
        </p:spPr>
        <p:txBody>
          <a:bodyPr vert="horz" lIns="91440" tIns="45720" rIns="91440" bIns="45720" rtlCol="0" anchor="ctr">
            <a:normAutofit/>
          </a:bodyPr>
          <a:lstStyle/>
          <a:p>
            <a:pPr defTabSz="685800" fontAlgn="base">
              <a:lnSpc>
                <a:spcPct val="90000"/>
              </a:lnSpc>
              <a:spcBef>
                <a:spcPct val="0"/>
              </a:spcBef>
              <a:spcAft>
                <a:spcPts val="800"/>
              </a:spcAft>
            </a:pPr>
            <a:r>
              <a:rPr lang="en-US" sz="2400" b="1" i="0" kern="1200">
                <a:solidFill>
                  <a:schemeClr val="tx2"/>
                </a:solidFill>
                <a:effectLst/>
                <a:latin typeface="Arial"/>
                <a:ea typeface="+mj-ea"/>
                <a:cs typeface="Arial"/>
              </a:rPr>
              <a:t>Required </a:t>
            </a:r>
            <a:r>
              <a:rPr lang="en-US" sz="2400" b="1">
                <a:solidFill>
                  <a:schemeClr val="tx2"/>
                </a:solidFill>
                <a:latin typeface="Arial"/>
                <a:ea typeface="+mj-ea"/>
                <a:cs typeface="Arial"/>
              </a:rPr>
              <a:t>Documentation</a:t>
            </a:r>
            <a:endParaRPr lang="en-US" sz="2400" b="1" i="0" kern="1200">
              <a:solidFill>
                <a:schemeClr val="tx2"/>
              </a:solidFill>
              <a:effectLst/>
              <a:latin typeface="Arial"/>
              <a:ea typeface="+mj-ea"/>
              <a:cs typeface="Arial"/>
            </a:endParaRPr>
          </a:p>
        </p:txBody>
      </p:sp>
      <p:sp>
        <p:nvSpPr>
          <p:cNvPr id="3" name="Slide Number Placeholder 2">
            <a:extLst>
              <a:ext uri="{FF2B5EF4-FFF2-40B4-BE49-F238E27FC236}">
                <a16:creationId xmlns:a16="http://schemas.microsoft.com/office/drawing/2014/main" id="{4897780E-0A15-CC1F-EB5B-D3E45220A18E}"/>
              </a:ext>
            </a:extLst>
          </p:cNvPr>
          <p:cNvSpPr>
            <a:spLocks noGrp="1"/>
          </p:cNvSpPr>
          <p:nvPr>
            <p:ph type="sldNum" sz="quarter" idx="12"/>
          </p:nvPr>
        </p:nvSpPr>
        <p:spPr>
          <a:xfrm>
            <a:off x="628650" y="4733925"/>
            <a:ext cx="600075" cy="273844"/>
          </a:xfrm>
        </p:spPr>
        <p:txBody>
          <a:bodyPr vert="horz" lIns="91440" tIns="45720" rIns="91440" bIns="45720" rtlCol="0" anchor="ctr">
            <a:normAutofit/>
          </a:bodyPr>
          <a:lstStyle/>
          <a:p>
            <a:pPr>
              <a:spcAft>
                <a:spcPts val="600"/>
              </a:spcAft>
            </a:pPr>
            <a:fld id="{BAF10327-A7F9-4699-942B-F45FE412F0F3}" type="slidenum">
              <a:rPr lang="en-US" smtClean="0"/>
              <a:pPr>
                <a:spcAft>
                  <a:spcPts val="600"/>
                </a:spcAft>
              </a:pPr>
              <a:t>20</a:t>
            </a:fld>
            <a:endParaRPr lang="en-US"/>
          </a:p>
        </p:txBody>
      </p:sp>
      <p:sp>
        <p:nvSpPr>
          <p:cNvPr id="2" name="TextBox 1">
            <a:extLst>
              <a:ext uri="{FF2B5EF4-FFF2-40B4-BE49-F238E27FC236}">
                <a16:creationId xmlns:a16="http://schemas.microsoft.com/office/drawing/2014/main" id="{A5378015-6456-6578-1D74-40923D005A63}"/>
              </a:ext>
            </a:extLst>
          </p:cNvPr>
          <p:cNvSpPr txBox="1"/>
          <p:nvPr/>
        </p:nvSpPr>
        <p:spPr>
          <a:xfrm>
            <a:off x="589297" y="1225694"/>
            <a:ext cx="4054078" cy="28777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Arial"/>
                <a:ea typeface="Lato"/>
                <a:cs typeface="Lato"/>
              </a:rPr>
              <a:t>Training Needs Assessment</a:t>
            </a:r>
            <a:endParaRPr lang="en-US"/>
          </a:p>
          <a:p>
            <a:pPr marL="285750" indent="-285750">
              <a:buFont typeface="Arial"/>
              <a:buChar char="•"/>
            </a:pPr>
            <a:r>
              <a:rPr lang="en-US">
                <a:latin typeface="Arial"/>
                <a:ea typeface="Lato"/>
                <a:cs typeface="Lato"/>
              </a:rPr>
              <a:t>Proof of Revenue</a:t>
            </a:r>
          </a:p>
          <a:p>
            <a:pPr marL="285750" indent="-285750">
              <a:buFont typeface="Arial"/>
              <a:buChar char="•"/>
            </a:pPr>
            <a:r>
              <a:rPr lang="en-US">
                <a:latin typeface="Arial"/>
                <a:ea typeface="Lato"/>
                <a:cs typeface="Lato"/>
              </a:rPr>
              <a:t>Certificate of Insurance</a:t>
            </a:r>
          </a:p>
          <a:p>
            <a:pPr marL="285750" indent="-285750">
              <a:buFont typeface="Arial"/>
              <a:buChar char="•"/>
            </a:pPr>
            <a:r>
              <a:rPr lang="en-US">
                <a:latin typeface="Arial"/>
                <a:ea typeface="Lato"/>
                <a:cs typeface="Lato"/>
              </a:rPr>
              <a:t>Program Policies &amp; Procedures</a:t>
            </a:r>
          </a:p>
          <a:p>
            <a:pPr marL="285750" indent="-285750">
              <a:buFont typeface="Arial"/>
              <a:buChar char="•"/>
            </a:pPr>
            <a:r>
              <a:rPr lang="en-US">
                <a:latin typeface="Arial"/>
                <a:ea typeface="Lato"/>
                <a:cs typeface="Lato"/>
              </a:rPr>
              <a:t>Economic Disclosure Statement</a:t>
            </a:r>
          </a:p>
          <a:p>
            <a:pPr marL="285750" indent="-285750">
              <a:buFont typeface="Arial"/>
              <a:buChar char="•"/>
            </a:pPr>
            <a:r>
              <a:rPr lang="en-US">
                <a:latin typeface="Arial"/>
                <a:ea typeface="Lato"/>
                <a:cs typeface="Lato"/>
              </a:rPr>
              <a:t>Principal Profile</a:t>
            </a:r>
          </a:p>
          <a:p>
            <a:pPr marL="285750" indent="-285750">
              <a:buFont typeface="Arial"/>
              <a:buChar char="•"/>
            </a:pPr>
            <a:r>
              <a:rPr lang="en-US" sz="1900">
                <a:latin typeface="Arial"/>
                <a:ea typeface="Lato"/>
                <a:cs typeface="Arial"/>
              </a:rPr>
              <a:t>Child Support Affidavit</a:t>
            </a:r>
            <a:endParaRPr lang="en-US">
              <a:latin typeface="Arial"/>
              <a:ea typeface="Lato"/>
              <a:cs typeface="Lato"/>
            </a:endParaRPr>
          </a:p>
          <a:p>
            <a:pPr marL="285750" indent="-285750">
              <a:buFont typeface="Arial"/>
              <a:buChar char="•"/>
            </a:pPr>
            <a:r>
              <a:rPr lang="en-US">
                <a:latin typeface="Arial"/>
                <a:ea typeface="Lato"/>
                <a:cs typeface="Lato"/>
              </a:rPr>
              <a:t>Copy of Business License</a:t>
            </a:r>
          </a:p>
          <a:p>
            <a:pPr marL="285750" indent="-285750">
              <a:buFont typeface="Arial,Sans-Serif"/>
              <a:buChar char="•"/>
            </a:pPr>
            <a:endParaRPr lang="en-US" sz="1900">
              <a:latin typeface="Arial"/>
              <a:ea typeface="Lato"/>
              <a:cs typeface="Arial"/>
            </a:endParaRPr>
          </a:p>
          <a:p>
            <a:pPr marL="285750" indent="-285750">
              <a:buFont typeface="Arial"/>
              <a:buChar char="•"/>
            </a:pPr>
            <a:endParaRPr lang="en-US">
              <a:latin typeface="Arial"/>
              <a:ea typeface="Lato"/>
              <a:cs typeface="Lato"/>
            </a:endParaRPr>
          </a:p>
        </p:txBody>
      </p:sp>
      <p:sp>
        <p:nvSpPr>
          <p:cNvPr id="4" name="TextBox 3">
            <a:extLst>
              <a:ext uri="{FF2B5EF4-FFF2-40B4-BE49-F238E27FC236}">
                <a16:creationId xmlns:a16="http://schemas.microsoft.com/office/drawing/2014/main" id="{B6803FDC-D7F9-00E9-7A5A-DD377BE5613E}"/>
              </a:ext>
            </a:extLst>
          </p:cNvPr>
          <p:cNvSpPr txBox="1"/>
          <p:nvPr/>
        </p:nvSpPr>
        <p:spPr>
          <a:xfrm>
            <a:off x="4644444" y="1225693"/>
            <a:ext cx="405407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Arial"/>
                <a:ea typeface="Lato"/>
                <a:cs typeface="Arial"/>
              </a:rPr>
              <a:t>Monitoring Protocol Requirement</a:t>
            </a:r>
            <a:endParaRPr lang="en-US">
              <a:latin typeface="Arial"/>
              <a:ea typeface="Lato"/>
              <a:cs typeface="Lato"/>
            </a:endParaRPr>
          </a:p>
          <a:p>
            <a:pPr marL="285750" indent="-285750">
              <a:buFont typeface="Arial"/>
              <a:buChar char="•"/>
            </a:pPr>
            <a:r>
              <a:rPr lang="en-US">
                <a:latin typeface="Arial"/>
                <a:ea typeface="Lato"/>
                <a:cs typeface="Lato"/>
              </a:rPr>
              <a:t>ACH Banking Information</a:t>
            </a:r>
            <a:endParaRPr lang="en-US"/>
          </a:p>
          <a:p>
            <a:pPr marL="285750" indent="-285750">
              <a:buFont typeface="Arial"/>
              <a:buChar char="•"/>
            </a:pPr>
            <a:r>
              <a:rPr lang="en-US">
                <a:latin typeface="Arial"/>
                <a:ea typeface="Lato"/>
                <a:cs typeface="Lato"/>
              </a:rPr>
              <a:t>Training Curriculum/Schedule</a:t>
            </a:r>
          </a:p>
          <a:p>
            <a:pPr marL="285750" indent="-285750">
              <a:buFont typeface="Arial"/>
              <a:buChar char="•"/>
            </a:pPr>
            <a:r>
              <a:rPr lang="en-US">
                <a:latin typeface="Arial"/>
                <a:ea typeface="Lato"/>
                <a:cs typeface="Lato"/>
              </a:rPr>
              <a:t>Training Resumes/References</a:t>
            </a:r>
          </a:p>
          <a:p>
            <a:pPr marL="285750" indent="-285750">
              <a:buFont typeface="Arial"/>
              <a:buChar char="•"/>
            </a:pPr>
            <a:r>
              <a:rPr lang="en-US">
                <a:latin typeface="Arial"/>
                <a:ea typeface="Lato"/>
                <a:cs typeface="Lato"/>
              </a:rPr>
              <a:t>Training Cost Estimate/Quote</a:t>
            </a:r>
          </a:p>
          <a:p>
            <a:pPr marL="285750" indent="-285750">
              <a:buFont typeface="Arial"/>
              <a:buChar char="•"/>
            </a:pPr>
            <a:r>
              <a:rPr lang="en-US">
                <a:latin typeface="Arial"/>
                <a:ea typeface="Lato"/>
                <a:cs typeface="Lato"/>
              </a:rPr>
              <a:t>For New Hires: Job Description(s)</a:t>
            </a:r>
          </a:p>
        </p:txBody>
      </p:sp>
      <p:cxnSp>
        <p:nvCxnSpPr>
          <p:cNvPr id="6" name="Straight Arrow Connector 5">
            <a:extLst>
              <a:ext uri="{FF2B5EF4-FFF2-40B4-BE49-F238E27FC236}">
                <a16:creationId xmlns:a16="http://schemas.microsoft.com/office/drawing/2014/main" id="{DE4C7995-369B-A4A9-B3C1-166247DA5815}"/>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391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9E25A-3527-B6B8-441D-9958E184D56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81CC75-F3FA-DBD3-8325-E38DCE2E62EA}"/>
              </a:ext>
            </a:extLst>
          </p:cNvPr>
          <p:cNvSpPr>
            <a:spLocks noGrp="1"/>
          </p:cNvSpPr>
          <p:nvPr>
            <p:ph type="sldNum" sz="quarter" idx="10"/>
          </p:nvPr>
        </p:nvSpPr>
        <p:spPr/>
        <p:txBody>
          <a:bodyPr/>
          <a:lstStyle/>
          <a:p>
            <a:fld id="{BAF10327-A7F9-4699-942B-F45FE412F0F3}" type="slidenum">
              <a:rPr lang="en-US" smtClean="0"/>
              <a:pPr/>
              <a:t>21</a:t>
            </a:fld>
            <a:endParaRPr lang="en-US"/>
          </a:p>
        </p:txBody>
      </p:sp>
      <p:sp>
        <p:nvSpPr>
          <p:cNvPr id="10" name="TextBox 9">
            <a:extLst>
              <a:ext uri="{FF2B5EF4-FFF2-40B4-BE49-F238E27FC236}">
                <a16:creationId xmlns:a16="http://schemas.microsoft.com/office/drawing/2014/main" id="{38F1B07C-C02A-216E-3106-B0DCAA37BB3F}"/>
              </a:ext>
            </a:extLst>
          </p:cNvPr>
          <p:cNvSpPr txBox="1"/>
          <p:nvPr/>
        </p:nvSpPr>
        <p:spPr>
          <a:xfrm>
            <a:off x="632046" y="927024"/>
            <a:ext cx="7237809" cy="3831818"/>
          </a:xfrm>
          <a:prstGeom prst="rect">
            <a:avLst/>
          </a:prstGeom>
          <a:noFill/>
        </p:spPr>
        <p:txBody>
          <a:bodyPr wrap="square" lIns="91440" tIns="45720" rIns="91440" bIns="45720" rtlCol="0" anchor="t">
            <a:spAutoFit/>
          </a:bodyPr>
          <a:lstStyle/>
          <a:p>
            <a:pPr marL="285750" indent="-285750" fontAlgn="base">
              <a:spcBef>
                <a:spcPts val="600"/>
              </a:spcBef>
              <a:buFont typeface="Arial" panose="020B0604020202020204" pitchFamily="34" charset="0"/>
              <a:buChar char="•"/>
            </a:pPr>
            <a:r>
              <a:rPr lang="en-US">
                <a:latin typeface="Arial"/>
                <a:cs typeface="Arial"/>
              </a:rPr>
              <a:t>Vouchers and documentation can be submitted for reimbursement</a:t>
            </a:r>
            <a:endParaRPr lang="en-US">
              <a:latin typeface="Lato"/>
              <a:ea typeface="Lato"/>
              <a:cs typeface="Lato"/>
            </a:endParaRPr>
          </a:p>
          <a:p>
            <a:pPr marL="742950" lvl="1" indent="-285750">
              <a:spcBef>
                <a:spcPts val="600"/>
              </a:spcBef>
              <a:buFont typeface="Courier New"/>
              <a:buChar char="o"/>
            </a:pPr>
            <a:r>
              <a:rPr lang="en-US">
                <a:latin typeface="Arial"/>
                <a:cs typeface="Arial"/>
              </a:rPr>
              <a:t>after training sessions are completed,</a:t>
            </a:r>
            <a:endParaRPr lang="en-US">
              <a:latin typeface="Lato"/>
              <a:ea typeface="Lato"/>
              <a:cs typeface="Lato"/>
            </a:endParaRPr>
          </a:p>
          <a:p>
            <a:pPr marL="742950" lvl="1" indent="-285750">
              <a:spcBef>
                <a:spcPts val="600"/>
              </a:spcBef>
              <a:buFont typeface="Courier New"/>
              <a:buChar char="o"/>
            </a:pPr>
            <a:r>
              <a:rPr lang="en-US">
                <a:latin typeface="Arial"/>
                <a:cs typeface="Arial"/>
              </a:rPr>
              <a:t>and training providers are paid </a:t>
            </a:r>
            <a:endParaRPr lang="en-US">
              <a:ea typeface="Lato"/>
              <a:cs typeface="Lato"/>
            </a:endParaRPr>
          </a:p>
          <a:p>
            <a:pPr marL="742950" lvl="1" indent="-285750" algn="l">
              <a:spcBef>
                <a:spcPts val="600"/>
              </a:spcBef>
              <a:buFont typeface="Courier New"/>
              <a:buChar char="o"/>
            </a:pPr>
            <a:r>
              <a:rPr lang="en-US">
                <a:latin typeface="Arial"/>
                <a:cs typeface="Arial"/>
              </a:rPr>
              <a:t>or wages are paid for new on-the-job hires.</a:t>
            </a:r>
            <a:endParaRPr lang="en-US">
              <a:ea typeface="Lato"/>
              <a:cs typeface="Lato"/>
            </a:endParaRPr>
          </a:p>
          <a:p>
            <a:pPr marL="285750" indent="-285750" fontAlgn="base">
              <a:spcBef>
                <a:spcPts val="600"/>
              </a:spcBef>
              <a:buFont typeface="Arial" panose="020B0604020202020204" pitchFamily="34" charset="0"/>
              <a:buChar char="•"/>
            </a:pPr>
            <a:r>
              <a:rPr lang="en-US">
                <a:latin typeface="Arial"/>
                <a:cs typeface="Arial"/>
              </a:rPr>
              <a:t>Frequency:</a:t>
            </a:r>
          </a:p>
          <a:p>
            <a:pPr marL="742950" lvl="1" indent="-285750">
              <a:spcBef>
                <a:spcPts val="600"/>
              </a:spcBef>
              <a:buFont typeface="Courier New" panose="020B0604020202020204" pitchFamily="34" charset="0"/>
              <a:buChar char="o"/>
            </a:pPr>
            <a:r>
              <a:rPr lang="en-US">
                <a:latin typeface="Arial"/>
                <a:cs typeface="Arial"/>
              </a:rPr>
              <a:t>Incumbent Worker Training: </a:t>
            </a:r>
            <a:endParaRPr lang="en-US">
              <a:latin typeface="Lato"/>
              <a:ea typeface="Lato"/>
              <a:cs typeface="Lato"/>
            </a:endParaRPr>
          </a:p>
          <a:p>
            <a:pPr marL="1200150" lvl="2" indent="-285750">
              <a:spcBef>
                <a:spcPts val="600"/>
              </a:spcBef>
              <a:buFont typeface="Wingdings" panose="020B0604020202020204" pitchFamily="34" charset="0"/>
              <a:buChar char="§"/>
            </a:pPr>
            <a:r>
              <a:rPr lang="en-US">
                <a:latin typeface="Arial"/>
                <a:cs typeface="Arial"/>
              </a:rPr>
              <a:t>Up to three vouchers may be submitted during the contract term</a:t>
            </a:r>
            <a:endParaRPr lang="en-US">
              <a:ea typeface="Lato"/>
              <a:cs typeface="Lato"/>
            </a:endParaRPr>
          </a:p>
          <a:p>
            <a:pPr marL="742950" lvl="1" indent="-285750">
              <a:spcBef>
                <a:spcPts val="600"/>
              </a:spcBef>
              <a:buFont typeface="Courier New"/>
              <a:buChar char="o"/>
            </a:pPr>
            <a:r>
              <a:rPr lang="en-US">
                <a:latin typeface="Arial"/>
                <a:cs typeface="Arial"/>
              </a:rPr>
              <a:t>On-the-Job Training:</a:t>
            </a:r>
            <a:endParaRPr lang="en-US">
              <a:latin typeface="Lato"/>
              <a:ea typeface="Lato"/>
              <a:cs typeface="Lato"/>
            </a:endParaRPr>
          </a:p>
          <a:p>
            <a:pPr marL="1200150" lvl="2" indent="-285750">
              <a:spcBef>
                <a:spcPts val="600"/>
              </a:spcBef>
              <a:buFont typeface="Courier New"/>
              <a:buChar char="o"/>
            </a:pPr>
            <a:r>
              <a:rPr lang="en-US">
                <a:latin typeface="Arial"/>
                <a:cs typeface="Arial"/>
              </a:rPr>
              <a:t>Monthly for a maximum of 13 weeks (3 months)</a:t>
            </a:r>
            <a:endParaRPr lang="en-US">
              <a:latin typeface="Lato"/>
              <a:ea typeface="Lato"/>
              <a:cs typeface="Lato"/>
            </a:endParaRPr>
          </a:p>
          <a:p>
            <a:pPr marL="1200150" lvl="2" indent="-285750">
              <a:spcBef>
                <a:spcPts val="600"/>
              </a:spcBef>
              <a:buFont typeface="Courier New"/>
              <a:buChar char="o"/>
            </a:pPr>
            <a:r>
              <a:rPr lang="en-US">
                <a:latin typeface="Arial"/>
                <a:ea typeface="Lato"/>
                <a:cs typeface="Arial"/>
              </a:rPr>
              <a:t>Retention/Close-Out</a:t>
            </a:r>
          </a:p>
        </p:txBody>
      </p:sp>
      <p:cxnSp>
        <p:nvCxnSpPr>
          <p:cNvPr id="5" name="Straight Arrow Connector 4">
            <a:extLst>
              <a:ext uri="{FF2B5EF4-FFF2-40B4-BE49-F238E27FC236}">
                <a16:creationId xmlns:a16="http://schemas.microsoft.com/office/drawing/2014/main" id="{B3044E34-0B9A-0BDD-3046-B8A8EB2ECB63}"/>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5D54B98-CCC0-C70A-A1A8-7CE52C2EE921}"/>
              </a:ext>
            </a:extLst>
          </p:cNvPr>
          <p:cNvSpPr txBox="1"/>
          <p:nvPr/>
        </p:nvSpPr>
        <p:spPr>
          <a:xfrm>
            <a:off x="632675" y="314727"/>
            <a:ext cx="56650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Reimbursement for Eligible Costs</a:t>
            </a:r>
            <a:endParaRPr lang="en-US" b="1">
              <a:ea typeface="Lato"/>
              <a:cs typeface="Lato"/>
            </a:endParaRPr>
          </a:p>
        </p:txBody>
      </p:sp>
    </p:spTree>
    <p:extLst>
      <p:ext uri="{BB962C8B-B14F-4D97-AF65-F5344CB8AC3E}">
        <p14:creationId xmlns:p14="http://schemas.microsoft.com/office/powerpoint/2010/main" val="468545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084CB-DF52-B6B9-25A7-98FADCD51C0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14065E-CA68-C571-EF6D-D9F09535D183}"/>
              </a:ext>
            </a:extLst>
          </p:cNvPr>
          <p:cNvSpPr>
            <a:spLocks noGrp="1"/>
          </p:cNvSpPr>
          <p:nvPr>
            <p:ph type="sldNum" sz="quarter" idx="10"/>
          </p:nvPr>
        </p:nvSpPr>
        <p:spPr/>
        <p:txBody>
          <a:bodyPr/>
          <a:lstStyle/>
          <a:p>
            <a:fld id="{BAF10327-A7F9-4699-942B-F45FE412F0F3}" type="slidenum">
              <a:rPr lang="en-US" smtClean="0"/>
              <a:pPr/>
              <a:t>22</a:t>
            </a:fld>
            <a:endParaRPr lang="en-US"/>
          </a:p>
        </p:txBody>
      </p:sp>
      <p:sp>
        <p:nvSpPr>
          <p:cNvPr id="10" name="TextBox 9">
            <a:extLst>
              <a:ext uri="{FF2B5EF4-FFF2-40B4-BE49-F238E27FC236}">
                <a16:creationId xmlns:a16="http://schemas.microsoft.com/office/drawing/2014/main" id="{375140BD-8AA8-59F3-8D9E-61FB27E17A64}"/>
              </a:ext>
            </a:extLst>
          </p:cNvPr>
          <p:cNvSpPr txBox="1"/>
          <p:nvPr/>
        </p:nvSpPr>
        <p:spPr>
          <a:xfrm>
            <a:off x="927719" y="1076968"/>
            <a:ext cx="3853860" cy="2980303"/>
          </a:xfrm>
          <a:prstGeom prst="rect">
            <a:avLst/>
          </a:prstGeom>
          <a:noFill/>
        </p:spPr>
        <p:txBody>
          <a:bodyPr wrap="square" lIns="91440" tIns="45720" rIns="91440" bIns="45720" rtlCol="0" anchor="t">
            <a:spAutoFit/>
          </a:bodyPr>
          <a:lstStyle/>
          <a:p>
            <a:pPr algn="l" rtl="0" fontAlgn="base">
              <a:spcAft>
                <a:spcPts val="800"/>
              </a:spcAft>
              <a:buNone/>
            </a:pPr>
            <a:r>
              <a:rPr lang="en-US" b="1" u="sng">
                <a:latin typeface="Aptos"/>
              </a:rPr>
              <a:t>Step 1</a:t>
            </a:r>
            <a:endParaRPr lang="en-US" sz="2400">
              <a:latin typeface="Arial"/>
              <a:cs typeface="Arial"/>
            </a:endParaRPr>
          </a:p>
          <a:p>
            <a:r>
              <a:rPr lang="en-US">
                <a:latin typeface="Arial"/>
                <a:cs typeface="Arial"/>
              </a:rPr>
              <a:t>Documents submitted for reimbursement: </a:t>
            </a:r>
          </a:p>
          <a:p>
            <a:pPr marL="285750" indent="-285750">
              <a:buFont typeface="Arial"/>
              <a:buChar char="•"/>
            </a:pPr>
            <a:r>
              <a:rPr lang="en-US">
                <a:latin typeface="Arial"/>
                <a:cs typeface="Arial"/>
              </a:rPr>
              <a:t>Voucher Forms</a:t>
            </a:r>
          </a:p>
          <a:p>
            <a:pPr marL="285750" indent="-285750">
              <a:buFont typeface="Arial"/>
              <a:buChar char="•"/>
            </a:pPr>
            <a:r>
              <a:rPr lang="en-US">
                <a:latin typeface="Arial"/>
                <a:cs typeface="Arial"/>
              </a:rPr>
              <a:t>Invoices</a:t>
            </a:r>
          </a:p>
          <a:p>
            <a:pPr marL="285750" indent="-285750">
              <a:buFont typeface="Arial"/>
              <a:buChar char="•"/>
            </a:pPr>
            <a:r>
              <a:rPr lang="en-US">
                <a:latin typeface="Arial"/>
                <a:cs typeface="Arial"/>
              </a:rPr>
              <a:t>Receipts (if applicable)</a:t>
            </a:r>
            <a:endParaRPr lang="en-US">
              <a:latin typeface="Arial"/>
              <a:ea typeface="Lato"/>
              <a:cs typeface="Arial"/>
            </a:endParaRPr>
          </a:p>
          <a:p>
            <a:pPr marL="285750" indent="-285750">
              <a:buFont typeface="Arial"/>
              <a:buChar char="•"/>
            </a:pPr>
            <a:r>
              <a:rPr lang="en-US" sz="1900">
                <a:latin typeface="Arial"/>
                <a:cs typeface="Arial"/>
              </a:rPr>
              <a:t>Proof of payment</a:t>
            </a:r>
            <a:endParaRPr lang="en-US">
              <a:latin typeface="Arial"/>
              <a:cs typeface="Arial"/>
            </a:endParaRPr>
          </a:p>
          <a:p>
            <a:pPr marL="285750" indent="-285750">
              <a:buFont typeface="Arial"/>
              <a:buChar char="•"/>
            </a:pPr>
            <a:r>
              <a:rPr lang="en-US">
                <a:latin typeface="Arial"/>
                <a:cs typeface="Arial"/>
              </a:rPr>
              <a:t>Sign-in sheets for trainings</a:t>
            </a:r>
            <a:endParaRPr lang="en-US">
              <a:latin typeface="Arial"/>
              <a:ea typeface="Lato"/>
              <a:cs typeface="Arial"/>
            </a:endParaRPr>
          </a:p>
          <a:p>
            <a:pPr marL="285750" indent="-285750">
              <a:buFont typeface="Arial"/>
              <a:buChar char="•"/>
            </a:pPr>
            <a:r>
              <a:rPr lang="en-US">
                <a:latin typeface="Arial"/>
                <a:cs typeface="Arial"/>
              </a:rPr>
              <a:t>OJT Only: Proof of wage payment in the form of paystubs </a:t>
            </a:r>
            <a:endParaRPr lang="en-US">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4E409CA-B6FC-C244-6922-14C8FAE1EDFE}"/>
              </a:ext>
            </a:extLst>
          </p:cNvPr>
          <p:cNvSpPr txBox="1"/>
          <p:nvPr/>
        </p:nvSpPr>
        <p:spPr>
          <a:xfrm>
            <a:off x="4912293" y="1075148"/>
            <a:ext cx="3952875" cy="24776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Aptos"/>
              </a:rPr>
              <a:t>Step 2 </a:t>
            </a:r>
            <a:endParaRPr lang="en-US">
              <a:latin typeface="Aptos"/>
            </a:endParaRPr>
          </a:p>
          <a:p>
            <a:endParaRPr lang="en-US" sz="700" b="1" u="sng">
              <a:latin typeface="Aptos"/>
              <a:cs typeface="Arial"/>
            </a:endParaRPr>
          </a:p>
          <a:p>
            <a:r>
              <a:rPr lang="en-US">
                <a:latin typeface="Arial"/>
                <a:cs typeface="Arial"/>
              </a:rPr>
              <a:t>Review and approval of submitted documentation by E&amp;ES and DPD.</a:t>
            </a:r>
          </a:p>
          <a:p>
            <a:endParaRPr lang="en-US">
              <a:latin typeface="Arial"/>
              <a:cs typeface="Arial"/>
            </a:endParaRPr>
          </a:p>
          <a:p>
            <a:r>
              <a:rPr lang="en-US">
                <a:latin typeface="Arial"/>
                <a:cs typeface="Arial"/>
              </a:rPr>
              <a:t>Reimbursement can take 6-8 weeks, pending voucher and documents</a:t>
            </a:r>
          </a:p>
          <a:p>
            <a:r>
              <a:rPr lang="en-US">
                <a:latin typeface="Arial"/>
                <a:cs typeface="Arial"/>
              </a:rPr>
              <a:t>are accurate and complete.</a:t>
            </a:r>
          </a:p>
        </p:txBody>
      </p:sp>
      <p:cxnSp>
        <p:nvCxnSpPr>
          <p:cNvPr id="6" name="Straight Arrow Connector 5">
            <a:extLst>
              <a:ext uri="{FF2B5EF4-FFF2-40B4-BE49-F238E27FC236}">
                <a16:creationId xmlns:a16="http://schemas.microsoft.com/office/drawing/2014/main" id="{B1D0275E-1B7F-3407-4B3A-62D72F67CA4E}"/>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3B08304-D258-2A9A-DF7D-FBAB6CE0A91B}"/>
              </a:ext>
            </a:extLst>
          </p:cNvPr>
          <p:cNvSpPr txBox="1"/>
          <p:nvPr/>
        </p:nvSpPr>
        <p:spPr>
          <a:xfrm>
            <a:off x="632675" y="314728"/>
            <a:ext cx="560874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Reimbursement for Eligible Costs</a:t>
            </a:r>
            <a:endParaRPr lang="en-US" sz="2400" b="1"/>
          </a:p>
        </p:txBody>
      </p:sp>
    </p:spTree>
    <p:extLst>
      <p:ext uri="{BB962C8B-B14F-4D97-AF65-F5344CB8AC3E}">
        <p14:creationId xmlns:p14="http://schemas.microsoft.com/office/powerpoint/2010/main" val="1818421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790CD-889C-6237-6444-9D39024E3A1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F8ECBA-2409-7C0D-B649-C94FD86AB020}"/>
              </a:ext>
            </a:extLst>
          </p:cNvPr>
          <p:cNvSpPr>
            <a:spLocks noGrp="1"/>
          </p:cNvSpPr>
          <p:nvPr>
            <p:ph type="sldNum" sz="quarter" idx="10"/>
          </p:nvPr>
        </p:nvSpPr>
        <p:spPr/>
        <p:txBody>
          <a:bodyPr/>
          <a:lstStyle/>
          <a:p>
            <a:fld id="{BAF10327-A7F9-4699-942B-F45FE412F0F3}" type="slidenum">
              <a:rPr lang="en-US" smtClean="0"/>
              <a:pPr/>
              <a:t>23</a:t>
            </a:fld>
            <a:endParaRPr lang="en-US"/>
          </a:p>
        </p:txBody>
      </p:sp>
      <p:sp>
        <p:nvSpPr>
          <p:cNvPr id="10" name="TextBox 9">
            <a:extLst>
              <a:ext uri="{FF2B5EF4-FFF2-40B4-BE49-F238E27FC236}">
                <a16:creationId xmlns:a16="http://schemas.microsoft.com/office/drawing/2014/main" id="{E37352AF-C907-4A47-E390-2F371362A20C}"/>
              </a:ext>
            </a:extLst>
          </p:cNvPr>
          <p:cNvSpPr txBox="1"/>
          <p:nvPr/>
        </p:nvSpPr>
        <p:spPr>
          <a:xfrm>
            <a:off x="762000" y="964872"/>
            <a:ext cx="7620000" cy="2949525"/>
          </a:xfrm>
          <a:prstGeom prst="rect">
            <a:avLst/>
          </a:prstGeom>
          <a:noFill/>
        </p:spPr>
        <p:txBody>
          <a:bodyPr wrap="square" lIns="91440" tIns="45720" rIns="91440" bIns="45720" rtlCol="0" anchor="t">
            <a:spAutoFit/>
          </a:bodyPr>
          <a:lstStyle/>
          <a:p>
            <a:pPr marL="285750" indent="-285750" algn="l" rtl="0" fontAlgn="base">
              <a:spcBef>
                <a:spcPts val="1000"/>
              </a:spcBef>
              <a:buFont typeface="Arial" panose="020B0604020202020204" pitchFamily="34" charset="0"/>
              <a:buChar char="•"/>
            </a:pPr>
            <a:r>
              <a:rPr lang="en-US" sz="1800" b="0" i="0">
                <a:effectLst/>
                <a:latin typeface="Arial"/>
                <a:cs typeface="Arial"/>
              </a:rPr>
              <a:t>Agreed upon monitoring and compliance </a:t>
            </a:r>
            <a:r>
              <a:rPr lang="en-US">
                <a:latin typeface="Arial"/>
                <a:cs typeface="Arial"/>
              </a:rPr>
              <a:t>check-ins</a:t>
            </a:r>
            <a:endParaRPr lang="en-US" b="0" i="0">
              <a:effectLst/>
              <a:latin typeface="Arial"/>
              <a:cs typeface="Arial"/>
            </a:endParaRPr>
          </a:p>
          <a:p>
            <a:pPr marL="285750" indent="-285750" fontAlgn="base">
              <a:spcBef>
                <a:spcPts val="1000"/>
              </a:spcBef>
              <a:buFont typeface="Arial" panose="020B0604020202020204" pitchFamily="34" charset="0"/>
              <a:buChar char="•"/>
            </a:pPr>
            <a:r>
              <a:rPr lang="en-US">
                <a:latin typeface="Arial"/>
                <a:cs typeface="Arial"/>
              </a:rPr>
              <a:t>Submission of required attendance and wage reports</a:t>
            </a:r>
          </a:p>
          <a:p>
            <a:pPr marL="285750" indent="-285750" algn="l" rtl="0" fontAlgn="base">
              <a:spcBef>
                <a:spcPts val="1000"/>
              </a:spcBef>
              <a:buFont typeface="Arial" panose="020B0604020202020204" pitchFamily="34" charset="0"/>
              <a:buChar char="•"/>
            </a:pPr>
            <a:r>
              <a:rPr lang="en-US">
                <a:latin typeface="Arial"/>
                <a:cs typeface="Arial"/>
              </a:rPr>
              <a:t>Scheduled site visits to observe training </a:t>
            </a:r>
          </a:p>
          <a:p>
            <a:pPr marL="285750" indent="-285750" fontAlgn="base">
              <a:spcBef>
                <a:spcPts val="1000"/>
              </a:spcBef>
              <a:buFont typeface="Arial" panose="020B0604020202020204" pitchFamily="34" charset="0"/>
              <a:buChar char="•"/>
            </a:pPr>
            <a:r>
              <a:rPr lang="en-US">
                <a:latin typeface="Arial"/>
                <a:cs typeface="Arial"/>
              </a:rPr>
              <a:t>Business stays in community for at least </a:t>
            </a:r>
            <a:r>
              <a:rPr lang="en-US" sz="1800" b="0" i="0">
                <a:effectLst/>
                <a:latin typeface="Arial"/>
                <a:cs typeface="Arial"/>
              </a:rPr>
              <a:t>three years after having received the grant.  </a:t>
            </a:r>
          </a:p>
          <a:p>
            <a:pPr marL="285750" indent="-285750" fontAlgn="base">
              <a:spcBef>
                <a:spcPts val="1000"/>
              </a:spcBef>
              <a:buFont typeface="Arial" panose="020B0604020202020204" pitchFamily="34" charset="0"/>
              <a:buChar char="•"/>
            </a:pPr>
            <a:r>
              <a:rPr lang="en-US">
                <a:latin typeface="Arial"/>
                <a:cs typeface="Arial"/>
              </a:rPr>
              <a:t>Agreed upon annual follow up discussions for three years to discuss business needs post training. </a:t>
            </a:r>
          </a:p>
          <a:p>
            <a:pPr marL="742950" lvl="1" indent="-285750">
              <a:spcBef>
                <a:spcPts val="1000"/>
              </a:spcBef>
              <a:buFont typeface="Courier New" panose="020B0604020202020204" pitchFamily="34" charset="0"/>
              <a:buChar char="o"/>
            </a:pPr>
            <a:r>
              <a:rPr lang="en-US">
                <a:latin typeface="Arial"/>
                <a:cs typeface="Arial"/>
              </a:rPr>
              <a:t>Follow ups can include phone calls and/or e-mails.</a:t>
            </a:r>
            <a:endParaRPr lang="en-US">
              <a:ea typeface="Lato"/>
              <a:cs typeface="Lato"/>
            </a:endParaRPr>
          </a:p>
        </p:txBody>
      </p:sp>
      <p:cxnSp>
        <p:nvCxnSpPr>
          <p:cNvPr id="5" name="Straight Arrow Connector 4">
            <a:extLst>
              <a:ext uri="{FF2B5EF4-FFF2-40B4-BE49-F238E27FC236}">
                <a16:creationId xmlns:a16="http://schemas.microsoft.com/office/drawing/2014/main" id="{E28CFB9F-1984-375A-7992-9F56E3B59F01}"/>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3040AB1-E3A7-6EC3-A1FA-9235E4DAD2DC}"/>
              </a:ext>
            </a:extLst>
          </p:cNvPr>
          <p:cNvSpPr txBox="1"/>
          <p:nvPr/>
        </p:nvSpPr>
        <p:spPr>
          <a:xfrm>
            <a:off x="632675" y="314728"/>
            <a:ext cx="51579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Visits &amp; Monitoring </a:t>
            </a:r>
            <a:endParaRPr lang="en-US" sz="2400" b="1"/>
          </a:p>
        </p:txBody>
      </p:sp>
    </p:spTree>
    <p:extLst>
      <p:ext uri="{BB962C8B-B14F-4D97-AF65-F5344CB8AC3E}">
        <p14:creationId xmlns:p14="http://schemas.microsoft.com/office/powerpoint/2010/main" val="4166412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59BCF-47D2-D3AA-B33E-8CB34204044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BDE1E8-DAAD-7884-B2AF-E4542FF8CACC}"/>
              </a:ext>
            </a:extLst>
          </p:cNvPr>
          <p:cNvSpPr>
            <a:spLocks noGrp="1"/>
          </p:cNvSpPr>
          <p:nvPr>
            <p:ph type="sldNum" sz="quarter" idx="10"/>
          </p:nvPr>
        </p:nvSpPr>
        <p:spPr/>
        <p:txBody>
          <a:bodyPr/>
          <a:lstStyle/>
          <a:p>
            <a:fld id="{BAF10327-A7F9-4699-942B-F45FE412F0F3}" type="slidenum">
              <a:rPr lang="en-US" smtClean="0"/>
              <a:pPr/>
              <a:t>24</a:t>
            </a:fld>
            <a:endParaRPr lang="en-US"/>
          </a:p>
        </p:txBody>
      </p:sp>
      <p:sp>
        <p:nvSpPr>
          <p:cNvPr id="10" name="TextBox 9">
            <a:extLst>
              <a:ext uri="{FF2B5EF4-FFF2-40B4-BE49-F238E27FC236}">
                <a16:creationId xmlns:a16="http://schemas.microsoft.com/office/drawing/2014/main" id="{8DF13A60-0D65-2E3F-6196-CADCDDB05073}"/>
              </a:ext>
            </a:extLst>
          </p:cNvPr>
          <p:cNvSpPr txBox="1"/>
          <p:nvPr/>
        </p:nvSpPr>
        <p:spPr>
          <a:xfrm>
            <a:off x="728042" y="943359"/>
            <a:ext cx="8027370" cy="2862322"/>
          </a:xfrm>
          <a:prstGeom prst="rect">
            <a:avLst/>
          </a:prstGeom>
          <a:noFill/>
        </p:spPr>
        <p:txBody>
          <a:bodyPr wrap="square" lIns="91440" tIns="45720" rIns="91440" bIns="45720" rtlCol="0" anchor="t">
            <a:spAutoFit/>
          </a:bodyPr>
          <a:lstStyle/>
          <a:p>
            <a:pPr marL="285750" indent="-285750" algn="l" rtl="0" fontAlgn="base">
              <a:buFont typeface="Arial" panose="020B0604020202020204" pitchFamily="34" charset="0"/>
              <a:buChar char="•"/>
            </a:pPr>
            <a:r>
              <a:rPr lang="en-US">
                <a:latin typeface="Arial"/>
                <a:cs typeface="Arial"/>
              </a:rPr>
              <a:t>Close Out Report and final voucher documentation must be submitted when all training has been completed. </a:t>
            </a:r>
            <a:endParaRPr lang="en-US"/>
          </a:p>
          <a:p>
            <a:pPr marL="742950" lvl="1" indent="-285750">
              <a:buFont typeface="Courier New" panose="020B0604020202020204" pitchFamily="34" charset="0"/>
              <a:buChar char="o"/>
            </a:pPr>
            <a:r>
              <a:rPr lang="en-US">
                <a:latin typeface="Arial"/>
                <a:cs typeface="Arial"/>
              </a:rPr>
              <a:t>Training/business goals will be noted at the start of the contract period</a:t>
            </a:r>
          </a:p>
          <a:p>
            <a:endParaRPr lang="en-US">
              <a:latin typeface="Arial"/>
              <a:cs typeface="Arial"/>
            </a:endParaRPr>
          </a:p>
          <a:p>
            <a:pPr marL="285750" indent="-285750" algn="l" rtl="0" fontAlgn="base">
              <a:buFont typeface="Arial" panose="020B0604020202020204" pitchFamily="34" charset="0"/>
              <a:buChar char="•"/>
            </a:pPr>
            <a:r>
              <a:rPr lang="en-US">
                <a:latin typeface="Arial"/>
                <a:cs typeface="Arial"/>
              </a:rPr>
              <a:t>The Close Out Report provides a summary of what the trainings accomplished, their impact, return on investment and any challenges faced throughout the process.</a:t>
            </a:r>
          </a:p>
          <a:p>
            <a:endParaRPr lang="en-US">
              <a:latin typeface="Arial"/>
              <a:cs typeface="Arial"/>
            </a:endParaRPr>
          </a:p>
          <a:p>
            <a:pPr marL="285750" indent="-285750" fontAlgn="base">
              <a:buFont typeface="Arial" panose="020B0604020202020204" pitchFamily="34" charset="0"/>
              <a:buChar char="•"/>
            </a:pPr>
            <a:r>
              <a:rPr lang="en-US">
                <a:latin typeface="Arial"/>
                <a:cs typeface="Arial"/>
              </a:rPr>
              <a:t>Pending funding grant agreement, applicant may be eligible for a 2% administrative compensation upon completion of the Close Out Report. </a:t>
            </a:r>
          </a:p>
        </p:txBody>
      </p:sp>
      <p:cxnSp>
        <p:nvCxnSpPr>
          <p:cNvPr id="5" name="Straight Arrow Connector 4">
            <a:extLst>
              <a:ext uri="{FF2B5EF4-FFF2-40B4-BE49-F238E27FC236}">
                <a16:creationId xmlns:a16="http://schemas.microsoft.com/office/drawing/2014/main" id="{46285111-49A6-CD69-56B8-A07303813869}"/>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444E7E0-499C-6AEC-8770-A867D877AF9D}"/>
              </a:ext>
            </a:extLst>
          </p:cNvPr>
          <p:cNvSpPr txBox="1"/>
          <p:nvPr/>
        </p:nvSpPr>
        <p:spPr>
          <a:xfrm>
            <a:off x="632675" y="306678"/>
            <a:ext cx="3306650" cy="4697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Closeout Steps </a:t>
            </a:r>
            <a:endParaRPr lang="en-US" sz="2400" b="1"/>
          </a:p>
        </p:txBody>
      </p:sp>
    </p:spTree>
    <p:extLst>
      <p:ext uri="{BB962C8B-B14F-4D97-AF65-F5344CB8AC3E}">
        <p14:creationId xmlns:p14="http://schemas.microsoft.com/office/powerpoint/2010/main" val="1793567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50860-6B4A-6F46-D1AC-C54FAF52B15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D75977-7504-2434-F877-9159832C96DE}"/>
              </a:ext>
            </a:extLst>
          </p:cNvPr>
          <p:cNvSpPr>
            <a:spLocks noGrp="1"/>
          </p:cNvSpPr>
          <p:nvPr>
            <p:ph type="sldNum" sz="quarter" idx="10"/>
          </p:nvPr>
        </p:nvSpPr>
        <p:spPr/>
        <p:txBody>
          <a:bodyPr/>
          <a:lstStyle/>
          <a:p>
            <a:fld id="{BAF10327-A7F9-4699-942B-F45FE412F0F3}" type="slidenum">
              <a:rPr lang="en-US" smtClean="0"/>
              <a:pPr/>
              <a:t>25</a:t>
            </a:fld>
            <a:endParaRPr lang="en-US"/>
          </a:p>
        </p:txBody>
      </p:sp>
      <p:sp>
        <p:nvSpPr>
          <p:cNvPr id="10" name="TextBox 9">
            <a:extLst>
              <a:ext uri="{FF2B5EF4-FFF2-40B4-BE49-F238E27FC236}">
                <a16:creationId xmlns:a16="http://schemas.microsoft.com/office/drawing/2014/main" id="{6CDE596C-A9D8-B9AC-74D8-6FACD0A3521B}"/>
              </a:ext>
            </a:extLst>
          </p:cNvPr>
          <p:cNvSpPr txBox="1"/>
          <p:nvPr/>
        </p:nvSpPr>
        <p:spPr>
          <a:xfrm>
            <a:off x="625162" y="312092"/>
            <a:ext cx="7620000" cy="461665"/>
          </a:xfrm>
          <a:prstGeom prst="rect">
            <a:avLst/>
          </a:prstGeom>
          <a:noFill/>
        </p:spPr>
        <p:txBody>
          <a:bodyPr wrap="square" lIns="91440" tIns="45720" rIns="91440" bIns="45720" rtlCol="0" anchor="t">
            <a:spAutoFit/>
          </a:bodyPr>
          <a:lstStyle/>
          <a:p>
            <a:pPr fontAlgn="base">
              <a:spcAft>
                <a:spcPts val="800"/>
              </a:spcAft>
            </a:pPr>
            <a:r>
              <a:rPr lang="en-US" sz="2400" b="1">
                <a:latin typeface="Arial"/>
                <a:cs typeface="Arial"/>
              </a:rPr>
              <a:t>Frequently Asked Questions</a:t>
            </a:r>
            <a:endParaRPr lang="en-US" sz="2400" b="1" i="0">
              <a:effectLst/>
              <a:latin typeface="Arial"/>
              <a:cs typeface="Arial"/>
            </a:endParaRPr>
          </a:p>
        </p:txBody>
      </p:sp>
      <p:pic>
        <p:nvPicPr>
          <p:cNvPr id="2" name="Picture 1">
            <a:extLst>
              <a:ext uri="{FF2B5EF4-FFF2-40B4-BE49-F238E27FC236}">
                <a16:creationId xmlns:a16="http://schemas.microsoft.com/office/drawing/2014/main" id="{908DDB41-A245-1752-DF7C-1E6EDCEAE2AD}"/>
              </a:ext>
            </a:extLst>
          </p:cNvPr>
          <p:cNvPicPr>
            <a:picLocks noChangeAspect="1"/>
          </p:cNvPicPr>
          <p:nvPr/>
        </p:nvPicPr>
        <p:blipFill>
          <a:blip r:embed="rId2"/>
          <a:stretch>
            <a:fillRect/>
          </a:stretch>
        </p:blipFill>
        <p:spPr>
          <a:xfrm>
            <a:off x="1749812" y="1009054"/>
            <a:ext cx="2710973" cy="3509368"/>
          </a:xfrm>
          <a:prstGeom prst="rect">
            <a:avLst/>
          </a:prstGeom>
          <a:ln>
            <a:solidFill>
              <a:schemeClr val="tx1"/>
            </a:solidFill>
          </a:ln>
        </p:spPr>
      </p:pic>
      <p:pic>
        <p:nvPicPr>
          <p:cNvPr id="5" name="Picture 4">
            <a:extLst>
              <a:ext uri="{FF2B5EF4-FFF2-40B4-BE49-F238E27FC236}">
                <a16:creationId xmlns:a16="http://schemas.microsoft.com/office/drawing/2014/main" id="{9E790F2F-108D-0E8B-FEA3-4FC2C1FB1300}"/>
              </a:ext>
            </a:extLst>
          </p:cNvPr>
          <p:cNvPicPr>
            <a:picLocks noChangeAspect="1"/>
          </p:cNvPicPr>
          <p:nvPr/>
        </p:nvPicPr>
        <p:blipFill>
          <a:blip r:embed="rId3"/>
          <a:stretch>
            <a:fillRect/>
          </a:stretch>
        </p:blipFill>
        <p:spPr>
          <a:xfrm>
            <a:off x="4568535" y="1009054"/>
            <a:ext cx="2726020" cy="3518297"/>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69FB299E-C2F4-4788-F2C1-B9C830AB2B01}"/>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641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4B100-2A93-640A-1804-A4340DF8238A}"/>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FD3FD718-6494-F84D-2467-B1A76EF8E92D}"/>
              </a:ext>
            </a:extLst>
          </p:cNvPr>
          <p:cNvSpPr/>
          <p:nvPr/>
        </p:nvSpPr>
        <p:spPr>
          <a:xfrm>
            <a:off x="676775" y="2385636"/>
            <a:ext cx="5966911" cy="2425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6D4275-C07A-E278-9B6E-6FB491D278C5}"/>
              </a:ext>
            </a:extLst>
          </p:cNvPr>
          <p:cNvSpPr/>
          <p:nvPr/>
        </p:nvSpPr>
        <p:spPr>
          <a:xfrm>
            <a:off x="676775" y="919287"/>
            <a:ext cx="5966911" cy="2425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EE1868B-2DD0-9ECB-6A14-E8463BC279DB}"/>
              </a:ext>
            </a:extLst>
          </p:cNvPr>
          <p:cNvSpPr>
            <a:spLocks noGrp="1"/>
          </p:cNvSpPr>
          <p:nvPr>
            <p:ph type="sldNum" sz="quarter" idx="10"/>
          </p:nvPr>
        </p:nvSpPr>
        <p:spPr/>
        <p:txBody>
          <a:bodyPr/>
          <a:lstStyle/>
          <a:p>
            <a:fld id="{BAF10327-A7F9-4699-942B-F45FE412F0F3}" type="slidenum">
              <a:rPr lang="en-US" smtClean="0"/>
              <a:pPr/>
              <a:t>26</a:t>
            </a:fld>
            <a:endParaRPr lang="en-US"/>
          </a:p>
        </p:txBody>
      </p:sp>
      <p:sp>
        <p:nvSpPr>
          <p:cNvPr id="10" name="TextBox 9">
            <a:extLst>
              <a:ext uri="{FF2B5EF4-FFF2-40B4-BE49-F238E27FC236}">
                <a16:creationId xmlns:a16="http://schemas.microsoft.com/office/drawing/2014/main" id="{D07A208C-DF52-1222-EA71-DAC44D7B889E}"/>
              </a:ext>
            </a:extLst>
          </p:cNvPr>
          <p:cNvSpPr txBox="1"/>
          <p:nvPr/>
        </p:nvSpPr>
        <p:spPr>
          <a:xfrm>
            <a:off x="629180" y="894120"/>
            <a:ext cx="5846189" cy="3323987"/>
          </a:xfrm>
          <a:prstGeom prst="rect">
            <a:avLst/>
          </a:prstGeom>
          <a:noFill/>
        </p:spPr>
        <p:txBody>
          <a:bodyPr wrap="square" lIns="91440" tIns="45720" rIns="91440" bIns="45720" rtlCol="0" anchor="t">
            <a:spAutoFit/>
          </a:bodyPr>
          <a:lstStyle/>
          <a:p>
            <a:r>
              <a:rPr lang="en-US" sz="1400" b="1">
                <a:solidFill>
                  <a:schemeClr val="bg1"/>
                </a:solidFill>
                <a:latin typeface="Arial"/>
                <a:cs typeface="Arial"/>
              </a:rPr>
              <a:t>Small Business Improvement Fund (SBIF)</a:t>
            </a:r>
            <a:r>
              <a:rPr lang="en-US" sz="1400">
                <a:solidFill>
                  <a:schemeClr val="bg1"/>
                </a:solidFill>
                <a:latin typeface="Arial"/>
                <a:cs typeface="Arial"/>
              </a:rPr>
              <a:t> </a:t>
            </a:r>
          </a:p>
          <a:p>
            <a:r>
              <a:rPr lang="en-US" sz="1400">
                <a:solidFill>
                  <a:srgbClr val="000000"/>
                </a:solidFill>
                <a:latin typeface="Arial"/>
                <a:cs typeface="Arial"/>
              </a:rPr>
              <a:t>G</a:t>
            </a:r>
            <a:r>
              <a:rPr lang="en-US" sz="1400">
                <a:solidFill>
                  <a:srgbClr val="000000"/>
                </a:solidFill>
                <a:latin typeface="Arial"/>
                <a:ea typeface="Roboto"/>
                <a:cs typeface="Roboto"/>
              </a:rPr>
              <a:t>rant funding for permanent building improvements and repairs. Program participants can receive grants to cover between 30% and 90% of the cost of remodeling work, with a maximum grant of $150,000 for commercial properties and $250,000 for industrial properties.</a:t>
            </a:r>
            <a:endParaRPr lang="en-US" sz="1400">
              <a:latin typeface="Arial"/>
              <a:cs typeface="Arial"/>
            </a:endParaRPr>
          </a:p>
          <a:p>
            <a:endParaRPr lang="en-US" sz="1400">
              <a:solidFill>
                <a:srgbClr val="000000"/>
              </a:solidFill>
              <a:latin typeface="Arial"/>
              <a:cs typeface="Arial"/>
            </a:endParaRPr>
          </a:p>
          <a:p>
            <a:endParaRPr lang="en-US" sz="1400" b="1">
              <a:latin typeface="Arial"/>
              <a:cs typeface="Arial"/>
            </a:endParaRPr>
          </a:p>
          <a:p>
            <a:r>
              <a:rPr lang="en-US" sz="1400" b="1">
                <a:solidFill>
                  <a:schemeClr val="bg1"/>
                </a:solidFill>
                <a:latin typeface="Arial"/>
                <a:cs typeface="Arial"/>
              </a:rPr>
              <a:t>Neighborhood Opportunity Fund (NOF)</a:t>
            </a:r>
            <a:r>
              <a:rPr lang="en-US" sz="1400">
                <a:solidFill>
                  <a:schemeClr val="bg1"/>
                </a:solidFill>
                <a:latin typeface="Arial"/>
                <a:cs typeface="Arial"/>
              </a:rPr>
              <a:t> </a:t>
            </a:r>
          </a:p>
          <a:p>
            <a:r>
              <a:rPr lang="en-US" sz="1400">
                <a:solidFill>
                  <a:srgbClr val="000000"/>
                </a:solidFill>
                <a:latin typeface="Arial"/>
                <a:cs typeface="Arial"/>
              </a:rPr>
              <a:t>L</a:t>
            </a:r>
            <a:r>
              <a:rPr lang="en-US" sz="1400">
                <a:solidFill>
                  <a:srgbClr val="000000"/>
                </a:solidFill>
                <a:latin typeface="Arial"/>
                <a:ea typeface="Roboto"/>
                <a:cs typeface="Roboto"/>
              </a:rPr>
              <a:t>everages funds generated by new development in the Loop to support corridors in Chicago</a:t>
            </a:r>
            <a:r>
              <a:rPr lang="en-US" sz="1400">
                <a:solidFill>
                  <a:srgbClr val="000000"/>
                </a:solidFill>
                <a:latin typeface="Arial"/>
                <a:ea typeface="+mn-lt"/>
                <a:cs typeface="+mn-lt"/>
              </a:rPr>
              <a:t>’</a:t>
            </a:r>
            <a:r>
              <a:rPr lang="en-US" sz="1400">
                <a:solidFill>
                  <a:srgbClr val="000000"/>
                </a:solidFill>
                <a:latin typeface="Arial"/>
                <a:ea typeface="Roboto"/>
                <a:cs typeface="Roboto"/>
              </a:rPr>
              <a:t>s underserved neighborhoods. NOF provides grants of up to $250,000 for business and property owners to pay for the construction or rehabilitation of properties that support new or expanding businesses or cultural assets.</a:t>
            </a:r>
            <a:endParaRPr lang="en-US" sz="1400">
              <a:solidFill>
                <a:srgbClr val="003D78"/>
              </a:solidFill>
              <a:latin typeface="Arial"/>
              <a:cs typeface="Arial"/>
            </a:endParaRPr>
          </a:p>
          <a:p>
            <a:endParaRPr lang="en-US" sz="1400">
              <a:solidFill>
                <a:srgbClr val="000000"/>
              </a:solidFill>
              <a:latin typeface="Arial"/>
              <a:cs typeface="Arial"/>
            </a:endParaRPr>
          </a:p>
          <a:p>
            <a:endParaRPr lang="en-US" sz="1400">
              <a:latin typeface="Arial"/>
              <a:cs typeface="Arial"/>
            </a:endParaRPr>
          </a:p>
        </p:txBody>
      </p:sp>
      <p:cxnSp>
        <p:nvCxnSpPr>
          <p:cNvPr id="5" name="Straight Arrow Connector 4">
            <a:extLst>
              <a:ext uri="{FF2B5EF4-FFF2-40B4-BE49-F238E27FC236}">
                <a16:creationId xmlns:a16="http://schemas.microsoft.com/office/drawing/2014/main" id="{7CD13A05-8A53-1E53-65F5-FED8186B58B8}"/>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7DD1161-042E-901F-2E78-49869581527A}"/>
              </a:ext>
            </a:extLst>
          </p:cNvPr>
          <p:cNvSpPr txBox="1"/>
          <p:nvPr/>
        </p:nvSpPr>
        <p:spPr>
          <a:xfrm>
            <a:off x="632675" y="354974"/>
            <a:ext cx="43128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Additional Resources</a:t>
            </a:r>
            <a:endParaRPr lang="en-US" sz="2400" b="1"/>
          </a:p>
        </p:txBody>
      </p:sp>
      <p:pic>
        <p:nvPicPr>
          <p:cNvPr id="2" name="Picture 1">
            <a:extLst>
              <a:ext uri="{FF2B5EF4-FFF2-40B4-BE49-F238E27FC236}">
                <a16:creationId xmlns:a16="http://schemas.microsoft.com/office/drawing/2014/main" id="{FB1AF6D8-7B41-4E89-1683-851DF9646A63}"/>
              </a:ext>
            </a:extLst>
          </p:cNvPr>
          <p:cNvPicPr>
            <a:picLocks noChangeAspect="1"/>
          </p:cNvPicPr>
          <p:nvPr/>
        </p:nvPicPr>
        <p:blipFill>
          <a:blip r:embed="rId2"/>
          <a:stretch>
            <a:fillRect/>
          </a:stretch>
        </p:blipFill>
        <p:spPr>
          <a:xfrm>
            <a:off x="7211428" y="1045243"/>
            <a:ext cx="992606" cy="962528"/>
          </a:xfrm>
          <a:prstGeom prst="rect">
            <a:avLst/>
          </a:prstGeom>
        </p:spPr>
      </p:pic>
      <p:graphicFrame>
        <p:nvGraphicFramePr>
          <p:cNvPr id="7" name="Table 6">
            <a:extLst>
              <a:ext uri="{FF2B5EF4-FFF2-40B4-BE49-F238E27FC236}">
                <a16:creationId xmlns:a16="http://schemas.microsoft.com/office/drawing/2014/main" id="{712B6B0A-1977-33AE-3F08-6C4A1BDF785E}"/>
              </a:ext>
            </a:extLst>
          </p:cNvPr>
          <p:cNvGraphicFramePr>
            <a:graphicFrameLocks noGrp="1"/>
          </p:cNvGraphicFramePr>
          <p:nvPr>
            <p:extLst>
              <p:ext uri="{D42A27DB-BD31-4B8C-83A1-F6EECF244321}">
                <p14:modId xmlns:p14="http://schemas.microsoft.com/office/powerpoint/2010/main" val="4025062119"/>
              </p:ext>
            </p:extLst>
          </p:nvPr>
        </p:nvGraphicFramePr>
        <p:xfrm>
          <a:off x="7151270" y="1970171"/>
          <a:ext cx="1109980" cy="281916"/>
        </p:xfrm>
        <a:graphic>
          <a:graphicData uri="http://schemas.openxmlformats.org/drawingml/2006/table">
            <a:tbl>
              <a:tblPr firstRow="1" firstCol="1" bandRow="1">
                <a:tableStyleId>{5C22544A-7EE6-4342-B048-85BDC9FD1C3A}</a:tableStyleId>
              </a:tblPr>
              <a:tblGrid>
                <a:gridCol w="1109980">
                  <a:extLst>
                    <a:ext uri="{9D8B030D-6E8A-4147-A177-3AD203B41FA5}">
                      <a16:colId xmlns:a16="http://schemas.microsoft.com/office/drawing/2014/main" val="934838824"/>
                    </a:ext>
                  </a:extLst>
                </a:gridCol>
              </a:tblGrid>
              <a:tr h="281916">
                <a:tc>
                  <a:txBody>
                    <a:bodyPr/>
                    <a:lstStyle/>
                    <a:p>
                      <a:pPr algn="ctr" fontAlgn="base">
                        <a:lnSpc>
                          <a:spcPts val="1110"/>
                        </a:lnSpc>
                        <a:spcBef>
                          <a:spcPts val="595"/>
                        </a:spcBef>
                        <a:buNone/>
                      </a:pPr>
                      <a:r>
                        <a:rPr lang="en-US" sz="1000" b="1">
                          <a:solidFill>
                            <a:srgbClr val="0000FF"/>
                          </a:solidFill>
                          <a:effectLst/>
                          <a:latin typeface="Roboto" panose="02000000000000000000" pitchFamily="2" charset="0"/>
                          <a:ea typeface="Roboto" panose="02000000000000000000" pitchFamily="2" charset="0"/>
                          <a:hlinkClick r:id="rId3"/>
                        </a:rPr>
                        <a:t>Chicago.gov/SBIF</a:t>
                      </a:r>
                      <a:r>
                        <a:rPr lang="en-US" sz="1000" b="1">
                          <a:solidFill>
                            <a:srgbClr val="094D84"/>
                          </a:solidFill>
                          <a:effectLst/>
                          <a:latin typeface="Roboto" panose="02000000000000000000" pitchFamily="2" charset="0"/>
                          <a:ea typeface="Roboto" panose="02000000000000000000" pitchFamily="2" charset="0"/>
                        </a:rPr>
                        <a:t> </a:t>
                      </a:r>
                      <a:endParaRPr lang="en-US">
                        <a:effectLst/>
                      </a:endParaRPr>
                    </a:p>
                  </a:txBody>
                  <a:tcPr marL="0" marR="0" marT="0" marB="0" anchor="ctr">
                    <a:lnL>
                      <a:noFill/>
                    </a:lnL>
                    <a:lnR>
                      <a:noFill/>
                    </a:lnR>
                    <a:lnT>
                      <a:noFill/>
                    </a:lnT>
                    <a:lnB>
                      <a:noFill/>
                    </a:lnB>
                    <a:noFill/>
                  </a:tcPr>
                </a:tc>
                <a:extLst>
                  <a:ext uri="{0D108BD9-81ED-4DB2-BD59-A6C34878D82A}">
                    <a16:rowId xmlns:a16="http://schemas.microsoft.com/office/drawing/2014/main" val="2411288195"/>
                  </a:ext>
                </a:extLst>
              </a:tr>
            </a:tbl>
          </a:graphicData>
        </a:graphic>
      </p:graphicFrame>
      <p:pic>
        <p:nvPicPr>
          <p:cNvPr id="8" name="Picture 7">
            <a:extLst>
              <a:ext uri="{FF2B5EF4-FFF2-40B4-BE49-F238E27FC236}">
                <a16:creationId xmlns:a16="http://schemas.microsoft.com/office/drawing/2014/main" id="{2EA57F79-F9E3-FF3A-5F26-4780CE300646}"/>
              </a:ext>
            </a:extLst>
          </p:cNvPr>
          <p:cNvPicPr>
            <a:picLocks noChangeAspect="1"/>
          </p:cNvPicPr>
          <p:nvPr/>
        </p:nvPicPr>
        <p:blipFill>
          <a:blip r:embed="rId4"/>
          <a:srcRect l="-2891" t="12838" r="-3884" b="-676"/>
          <a:stretch>
            <a:fillRect/>
          </a:stretch>
        </p:blipFill>
        <p:spPr>
          <a:xfrm>
            <a:off x="7212263" y="2574759"/>
            <a:ext cx="984916" cy="978887"/>
          </a:xfrm>
          <a:prstGeom prst="rect">
            <a:avLst/>
          </a:prstGeom>
        </p:spPr>
      </p:pic>
      <p:sp>
        <p:nvSpPr>
          <p:cNvPr id="9" name="TextBox 8">
            <a:extLst>
              <a:ext uri="{FF2B5EF4-FFF2-40B4-BE49-F238E27FC236}">
                <a16:creationId xmlns:a16="http://schemas.microsoft.com/office/drawing/2014/main" id="{E07B64CD-0ED5-8B02-5BD1-BDA97C31D41C}"/>
              </a:ext>
            </a:extLst>
          </p:cNvPr>
          <p:cNvSpPr txBox="1"/>
          <p:nvPr/>
        </p:nvSpPr>
        <p:spPr>
          <a:xfrm>
            <a:off x="7035465" y="3546308"/>
            <a:ext cx="135205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
            <a:r>
              <a:rPr lang="en-US" sz="1000" b="1">
                <a:solidFill>
                  <a:srgbClr val="0000FF"/>
                </a:solidFill>
                <a:latin typeface="Roboto"/>
                <a:ea typeface="Roboto"/>
                <a:cs typeface="Roboto"/>
                <a:hlinkClick r:id="rId5"/>
              </a:rPr>
              <a:t>Chicago.gov/NOF</a:t>
            </a:r>
            <a:r>
              <a:rPr lang="en-US" sz="1000" b="1">
                <a:solidFill>
                  <a:srgbClr val="094D84"/>
                </a:solidFill>
                <a:latin typeface="Roboto"/>
                <a:ea typeface="Roboto"/>
                <a:cs typeface="Roboto"/>
              </a:rPr>
              <a:t> </a:t>
            </a:r>
          </a:p>
        </p:txBody>
      </p:sp>
    </p:spTree>
    <p:extLst>
      <p:ext uri="{BB962C8B-B14F-4D97-AF65-F5344CB8AC3E}">
        <p14:creationId xmlns:p14="http://schemas.microsoft.com/office/powerpoint/2010/main" val="1498584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EBA68-E78E-B8E1-41F9-E46D4C55C69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5A8741C-AF26-6E7B-B9B8-011466E4C988}"/>
              </a:ext>
            </a:extLst>
          </p:cNvPr>
          <p:cNvSpPr/>
          <p:nvPr/>
        </p:nvSpPr>
        <p:spPr>
          <a:xfrm>
            <a:off x="676774" y="2626268"/>
            <a:ext cx="7997239" cy="2425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8FF8DE1-2568-F59D-4658-15432AFA358F}"/>
              </a:ext>
            </a:extLst>
          </p:cNvPr>
          <p:cNvSpPr/>
          <p:nvPr/>
        </p:nvSpPr>
        <p:spPr>
          <a:xfrm>
            <a:off x="631657" y="934327"/>
            <a:ext cx="5966911" cy="2425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3387015-6B41-9542-6DDD-D66EEF4AAC9F}"/>
              </a:ext>
            </a:extLst>
          </p:cNvPr>
          <p:cNvSpPr>
            <a:spLocks noGrp="1"/>
          </p:cNvSpPr>
          <p:nvPr>
            <p:ph type="sldNum" sz="quarter" idx="10"/>
          </p:nvPr>
        </p:nvSpPr>
        <p:spPr/>
        <p:txBody>
          <a:bodyPr/>
          <a:lstStyle/>
          <a:p>
            <a:fld id="{BAF10327-A7F9-4699-942B-F45FE412F0F3}" type="slidenum">
              <a:rPr lang="en-US" smtClean="0"/>
              <a:pPr/>
              <a:t>27</a:t>
            </a:fld>
            <a:endParaRPr lang="en-US"/>
          </a:p>
        </p:txBody>
      </p:sp>
      <p:sp>
        <p:nvSpPr>
          <p:cNvPr id="10" name="TextBox 9">
            <a:extLst>
              <a:ext uri="{FF2B5EF4-FFF2-40B4-BE49-F238E27FC236}">
                <a16:creationId xmlns:a16="http://schemas.microsoft.com/office/drawing/2014/main" id="{4638EFA1-662E-E679-219D-35650F1A2460}"/>
              </a:ext>
            </a:extLst>
          </p:cNvPr>
          <p:cNvSpPr txBox="1"/>
          <p:nvPr/>
        </p:nvSpPr>
        <p:spPr>
          <a:xfrm>
            <a:off x="621660" y="931718"/>
            <a:ext cx="5853708" cy="2462213"/>
          </a:xfrm>
          <a:prstGeom prst="rect">
            <a:avLst/>
          </a:prstGeom>
          <a:noFill/>
        </p:spPr>
        <p:txBody>
          <a:bodyPr wrap="square" lIns="91440" tIns="45720" rIns="91440" bIns="45720" rtlCol="0" anchor="t">
            <a:spAutoFit/>
          </a:bodyPr>
          <a:lstStyle/>
          <a:p>
            <a:r>
              <a:rPr lang="en-US" sz="1400" b="1">
                <a:solidFill>
                  <a:schemeClr val="bg1"/>
                </a:solidFill>
                <a:latin typeface="Arial"/>
                <a:cs typeface="Arial"/>
              </a:rPr>
              <a:t>Community Development Grant (CDG)</a:t>
            </a:r>
            <a:r>
              <a:rPr lang="en-US" sz="1400">
                <a:solidFill>
                  <a:schemeClr val="bg1"/>
                </a:solidFill>
                <a:latin typeface="Arial"/>
                <a:cs typeface="Arial"/>
              </a:rPr>
              <a:t> </a:t>
            </a:r>
          </a:p>
          <a:p>
            <a:r>
              <a:rPr lang="en-US" sz="1400">
                <a:solidFill>
                  <a:srgbClr val="000000"/>
                </a:solidFill>
                <a:latin typeface="Arial"/>
                <a:cs typeface="Arial"/>
              </a:rPr>
              <a:t>C</a:t>
            </a:r>
            <a:r>
              <a:rPr lang="en-US" sz="1400">
                <a:solidFill>
                  <a:srgbClr val="000000"/>
                </a:solidFill>
                <a:latin typeface="Arial"/>
                <a:ea typeface="Roboto"/>
                <a:cs typeface="Roboto"/>
              </a:rPr>
              <a:t>over eligible new construction and renovation through proceeds from the 2024 Housing and Economic Development Bond and other funding sources. CDGs are available at three funding levels to support local commercial and light manufacturing projects via Small, Medium and Large grants.</a:t>
            </a:r>
            <a:endParaRPr lang="en-US" sz="1400">
              <a:solidFill>
                <a:srgbClr val="003D78"/>
              </a:solidFill>
              <a:latin typeface="Arial"/>
              <a:cs typeface="Arial"/>
            </a:endParaRPr>
          </a:p>
          <a:p>
            <a:endParaRPr lang="en-US" sz="1400">
              <a:solidFill>
                <a:srgbClr val="000000"/>
              </a:solidFill>
              <a:latin typeface="Arial"/>
              <a:cs typeface="Arial"/>
            </a:endParaRPr>
          </a:p>
          <a:p>
            <a:endParaRPr lang="en-US" sz="1400" b="1">
              <a:latin typeface="Arial"/>
              <a:cs typeface="Arial"/>
            </a:endParaRPr>
          </a:p>
          <a:p>
            <a:r>
              <a:rPr lang="en-US" sz="1400" b="1">
                <a:solidFill>
                  <a:schemeClr val="bg1"/>
                </a:solidFill>
                <a:latin typeface="Arial"/>
                <a:cs typeface="Arial"/>
              </a:rPr>
              <a:t>Business Affairs and Consumer Protection (BACP)</a:t>
            </a:r>
            <a:endParaRPr lang="en-US" sz="1400">
              <a:solidFill>
                <a:schemeClr val="bg1"/>
              </a:solidFill>
              <a:latin typeface="Arial"/>
              <a:ea typeface="+mn-lt"/>
              <a:cs typeface="Arial"/>
            </a:endParaRPr>
          </a:p>
          <a:p>
            <a:endParaRPr lang="en-US" sz="1400">
              <a:solidFill>
                <a:srgbClr val="000000"/>
              </a:solidFill>
              <a:latin typeface="Lato"/>
              <a:ea typeface="Lato"/>
              <a:cs typeface="Lato"/>
            </a:endParaRPr>
          </a:p>
          <a:p>
            <a:endParaRPr lang="en-US" sz="1400">
              <a:solidFill>
                <a:srgbClr val="000000"/>
              </a:solidFill>
              <a:latin typeface="Arial"/>
              <a:cs typeface="Arial"/>
            </a:endParaRPr>
          </a:p>
        </p:txBody>
      </p:sp>
      <p:cxnSp>
        <p:nvCxnSpPr>
          <p:cNvPr id="5" name="Straight Arrow Connector 4">
            <a:extLst>
              <a:ext uri="{FF2B5EF4-FFF2-40B4-BE49-F238E27FC236}">
                <a16:creationId xmlns:a16="http://schemas.microsoft.com/office/drawing/2014/main" id="{068BD046-CB62-5336-2EF1-FD8047C38C5A}"/>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B247884-A7C0-6B85-3D57-883BD65A56B9}"/>
              </a:ext>
            </a:extLst>
          </p:cNvPr>
          <p:cNvSpPr txBox="1"/>
          <p:nvPr/>
        </p:nvSpPr>
        <p:spPr>
          <a:xfrm>
            <a:off x="625156" y="354974"/>
            <a:ext cx="66213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Additional Resources</a:t>
            </a:r>
            <a:endParaRPr lang="en-US" sz="2400" b="1"/>
          </a:p>
        </p:txBody>
      </p:sp>
      <p:pic>
        <p:nvPicPr>
          <p:cNvPr id="2" name="Picture 1">
            <a:extLst>
              <a:ext uri="{FF2B5EF4-FFF2-40B4-BE49-F238E27FC236}">
                <a16:creationId xmlns:a16="http://schemas.microsoft.com/office/drawing/2014/main" id="{314CF583-9E1E-8AB6-4A44-F624FE276212}"/>
              </a:ext>
            </a:extLst>
          </p:cNvPr>
          <p:cNvPicPr>
            <a:picLocks noChangeAspect="1"/>
          </p:cNvPicPr>
          <p:nvPr/>
        </p:nvPicPr>
        <p:blipFill>
          <a:blip r:embed="rId2"/>
          <a:stretch>
            <a:fillRect/>
          </a:stretch>
        </p:blipFill>
        <p:spPr>
          <a:xfrm>
            <a:off x="7053513" y="1136984"/>
            <a:ext cx="1158040" cy="1380624"/>
          </a:xfrm>
          <a:prstGeom prst="rect">
            <a:avLst/>
          </a:prstGeom>
        </p:spPr>
      </p:pic>
      <p:graphicFrame>
        <p:nvGraphicFramePr>
          <p:cNvPr id="12" name="Table 11">
            <a:extLst>
              <a:ext uri="{FF2B5EF4-FFF2-40B4-BE49-F238E27FC236}">
                <a16:creationId xmlns:a16="http://schemas.microsoft.com/office/drawing/2014/main" id="{13AD871E-88F7-F897-0751-C8D7152FFC3A}"/>
              </a:ext>
            </a:extLst>
          </p:cNvPr>
          <p:cNvGraphicFramePr>
            <a:graphicFrameLocks noGrp="1"/>
          </p:cNvGraphicFramePr>
          <p:nvPr>
            <p:extLst>
              <p:ext uri="{D42A27DB-BD31-4B8C-83A1-F6EECF244321}">
                <p14:modId xmlns:p14="http://schemas.microsoft.com/office/powerpoint/2010/main" val="3660120296"/>
              </p:ext>
            </p:extLst>
          </p:nvPr>
        </p:nvGraphicFramePr>
        <p:xfrm>
          <a:off x="7053514" y="2240882"/>
          <a:ext cx="1109980" cy="281916"/>
        </p:xfrm>
        <a:graphic>
          <a:graphicData uri="http://schemas.openxmlformats.org/drawingml/2006/table">
            <a:tbl>
              <a:tblPr firstRow="1" firstCol="1" bandRow="1">
                <a:tableStyleId>{5C22544A-7EE6-4342-B048-85BDC9FD1C3A}</a:tableStyleId>
              </a:tblPr>
              <a:tblGrid>
                <a:gridCol w="1109980">
                  <a:extLst>
                    <a:ext uri="{9D8B030D-6E8A-4147-A177-3AD203B41FA5}">
                      <a16:colId xmlns:a16="http://schemas.microsoft.com/office/drawing/2014/main" val="934838824"/>
                    </a:ext>
                  </a:extLst>
                </a:gridCol>
              </a:tblGrid>
              <a:tr h="281916">
                <a:tc>
                  <a:txBody>
                    <a:bodyPr/>
                    <a:lstStyle/>
                    <a:p>
                      <a:pPr algn="ctr" fontAlgn="base">
                        <a:lnSpc>
                          <a:spcPts val="1110"/>
                        </a:lnSpc>
                        <a:spcBef>
                          <a:spcPts val="595"/>
                        </a:spcBef>
                        <a:buNone/>
                      </a:pPr>
                      <a:r>
                        <a:rPr lang="en-US" sz="1000" b="1">
                          <a:solidFill>
                            <a:srgbClr val="0000FF"/>
                          </a:solidFill>
                          <a:effectLst/>
                          <a:latin typeface="Roboto"/>
                          <a:ea typeface="Roboto"/>
                        </a:rPr>
                        <a:t>Chicago.gov/CDG</a:t>
                      </a:r>
                      <a:r>
                        <a:rPr lang="en-US" sz="1000" b="1">
                          <a:solidFill>
                            <a:srgbClr val="094D84"/>
                          </a:solidFill>
                          <a:effectLst/>
                          <a:latin typeface="Roboto"/>
                          <a:ea typeface="Roboto"/>
                        </a:rPr>
                        <a:t> </a:t>
                      </a:r>
                      <a:endParaRPr lang="en-US">
                        <a:effectLst/>
                        <a:latin typeface="Roboto"/>
                        <a:ea typeface="Roboto"/>
                      </a:endParaRPr>
                    </a:p>
                  </a:txBody>
                  <a:tcPr marL="0" marR="0" marT="0" marB="0" anchor="ctr">
                    <a:lnL>
                      <a:noFill/>
                    </a:lnL>
                    <a:lnR>
                      <a:noFill/>
                    </a:lnR>
                    <a:lnT>
                      <a:noFill/>
                    </a:lnT>
                    <a:lnB>
                      <a:noFill/>
                    </a:lnB>
                    <a:noFill/>
                  </a:tcPr>
                </a:tc>
                <a:extLst>
                  <a:ext uri="{0D108BD9-81ED-4DB2-BD59-A6C34878D82A}">
                    <a16:rowId xmlns:a16="http://schemas.microsoft.com/office/drawing/2014/main" val="2411288195"/>
                  </a:ext>
                </a:extLst>
              </a:tr>
            </a:tbl>
          </a:graphicData>
        </a:graphic>
      </p:graphicFrame>
      <p:sp>
        <p:nvSpPr>
          <p:cNvPr id="14" name="TextBox 13">
            <a:extLst>
              <a:ext uri="{FF2B5EF4-FFF2-40B4-BE49-F238E27FC236}">
                <a16:creationId xmlns:a16="http://schemas.microsoft.com/office/drawing/2014/main" id="{34B81B21-EE8C-55BC-6168-B6B87F1E3A72}"/>
              </a:ext>
            </a:extLst>
          </p:cNvPr>
          <p:cNvSpPr txBox="1"/>
          <p:nvPr/>
        </p:nvSpPr>
        <p:spPr>
          <a:xfrm>
            <a:off x="682838" y="3067074"/>
            <a:ext cx="7931819"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161F28"/>
                </a:solidFill>
                <a:latin typeface="Arial"/>
                <a:cs typeface="Arial"/>
              </a:rPr>
              <a:t>Serves as a key resource for Chicago businesses, offering guidance, training, and webinars to support growth and compliance.</a:t>
            </a:r>
          </a:p>
          <a:p>
            <a:endParaRPr lang="en-US" sz="1400">
              <a:solidFill>
                <a:srgbClr val="161F28"/>
              </a:solidFill>
              <a:latin typeface="Arial"/>
              <a:cs typeface="Arial"/>
            </a:endParaRPr>
          </a:p>
          <a:p>
            <a:r>
              <a:rPr lang="en-US" sz="1400">
                <a:solidFill>
                  <a:srgbClr val="161F28"/>
                </a:solidFill>
                <a:latin typeface="Arial"/>
                <a:cs typeface="Arial"/>
              </a:rPr>
              <a:t>Learn more about BACP programs and services by visiting: </a:t>
            </a:r>
            <a:r>
              <a:rPr lang="en-US" sz="1400" b="1">
                <a:solidFill>
                  <a:schemeClr val="accent2"/>
                </a:solidFill>
                <a:latin typeface="Arial"/>
                <a:cs typeface="Arial"/>
              </a:rPr>
              <a:t>Chicago.gov/BACP</a:t>
            </a:r>
          </a:p>
          <a:p>
            <a:endParaRPr lang="en-US" sz="1400">
              <a:solidFill>
                <a:srgbClr val="161F28"/>
              </a:solidFill>
              <a:latin typeface="Arial"/>
              <a:cs typeface="Arial"/>
            </a:endParaRPr>
          </a:p>
        </p:txBody>
      </p:sp>
    </p:spTree>
    <p:extLst>
      <p:ext uri="{BB962C8B-B14F-4D97-AF65-F5344CB8AC3E}">
        <p14:creationId xmlns:p14="http://schemas.microsoft.com/office/powerpoint/2010/main" val="2209659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FFE47-5834-4820-9B86-7CA196AEF92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AE038E-C966-311B-3FCA-1536F9B3ED37}"/>
              </a:ext>
            </a:extLst>
          </p:cNvPr>
          <p:cNvSpPr>
            <a:spLocks noGrp="1"/>
          </p:cNvSpPr>
          <p:nvPr>
            <p:ph type="sldNum" sz="quarter" idx="10"/>
          </p:nvPr>
        </p:nvSpPr>
        <p:spPr/>
        <p:txBody>
          <a:bodyPr/>
          <a:lstStyle/>
          <a:p>
            <a:fld id="{BAF10327-A7F9-4699-942B-F45FE412F0F3}" type="slidenum">
              <a:rPr lang="en-US" smtClean="0"/>
              <a:pPr/>
              <a:t>28</a:t>
            </a:fld>
            <a:endParaRPr lang="en-US"/>
          </a:p>
        </p:txBody>
      </p:sp>
      <p:sp>
        <p:nvSpPr>
          <p:cNvPr id="10" name="TextBox 9">
            <a:extLst>
              <a:ext uri="{FF2B5EF4-FFF2-40B4-BE49-F238E27FC236}">
                <a16:creationId xmlns:a16="http://schemas.microsoft.com/office/drawing/2014/main" id="{8BE14CA8-1558-AADD-ABCD-4EF032390C8E}"/>
              </a:ext>
            </a:extLst>
          </p:cNvPr>
          <p:cNvSpPr txBox="1"/>
          <p:nvPr/>
        </p:nvSpPr>
        <p:spPr>
          <a:xfrm>
            <a:off x="625162" y="312092"/>
            <a:ext cx="7620000" cy="461665"/>
          </a:xfrm>
          <a:prstGeom prst="rect">
            <a:avLst/>
          </a:prstGeom>
          <a:noFill/>
        </p:spPr>
        <p:txBody>
          <a:bodyPr wrap="square" lIns="91440" tIns="45720" rIns="91440" bIns="45720" rtlCol="0" anchor="t">
            <a:spAutoFit/>
          </a:bodyPr>
          <a:lstStyle/>
          <a:p>
            <a:pPr algn="l" rtl="0" fontAlgn="base">
              <a:spcAft>
                <a:spcPts val="800"/>
              </a:spcAft>
              <a:buNone/>
            </a:pPr>
            <a:r>
              <a:rPr lang="en-US" sz="2400" b="1">
                <a:latin typeface="Arial"/>
                <a:cs typeface="Arial"/>
              </a:rPr>
              <a:t>Questions and Answers?</a:t>
            </a:r>
            <a:endParaRPr lang="en-US" sz="2400" b="1" i="0">
              <a:effectLst/>
              <a:latin typeface="Arial"/>
              <a:cs typeface="Arial"/>
            </a:endParaRPr>
          </a:p>
        </p:txBody>
      </p:sp>
      <p:sp>
        <p:nvSpPr>
          <p:cNvPr id="4" name="TextBox 3">
            <a:extLst>
              <a:ext uri="{FF2B5EF4-FFF2-40B4-BE49-F238E27FC236}">
                <a16:creationId xmlns:a16="http://schemas.microsoft.com/office/drawing/2014/main" id="{3BDB0D74-EF3A-50FF-5D3E-7FEF96183993}"/>
              </a:ext>
            </a:extLst>
          </p:cNvPr>
          <p:cNvSpPr txBox="1"/>
          <p:nvPr/>
        </p:nvSpPr>
        <p:spPr>
          <a:xfrm>
            <a:off x="625161" y="880861"/>
            <a:ext cx="6557858" cy="400110"/>
          </a:xfrm>
          <a:prstGeom prst="rect">
            <a:avLst/>
          </a:prstGeom>
          <a:noFill/>
        </p:spPr>
        <p:txBody>
          <a:bodyPr wrap="square" lIns="91440" tIns="45720" rIns="91440" bIns="45720" rtlCol="0" anchor="t">
            <a:spAutoFit/>
          </a:bodyPr>
          <a:lstStyle/>
          <a:p>
            <a:r>
              <a:rPr lang="en-US" sz="2000" b="1" i="1">
                <a:latin typeface="Arial"/>
                <a:cs typeface="Arial"/>
              </a:rPr>
              <a:t>Program Contact Information:</a:t>
            </a:r>
          </a:p>
        </p:txBody>
      </p:sp>
      <p:cxnSp>
        <p:nvCxnSpPr>
          <p:cNvPr id="6" name="Straight Arrow Connector 5">
            <a:extLst>
              <a:ext uri="{FF2B5EF4-FFF2-40B4-BE49-F238E27FC236}">
                <a16:creationId xmlns:a16="http://schemas.microsoft.com/office/drawing/2014/main" id="{C19F5B64-A37E-E991-7860-A42F7D7F95B0}"/>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7915F5C-51A8-69A4-DF2A-7822EF883E66}"/>
              </a:ext>
            </a:extLst>
          </p:cNvPr>
          <p:cNvPicPr>
            <a:picLocks noChangeAspect="1"/>
          </p:cNvPicPr>
          <p:nvPr/>
        </p:nvPicPr>
        <p:blipFill>
          <a:blip r:embed="rId2"/>
          <a:stretch>
            <a:fillRect/>
          </a:stretch>
        </p:blipFill>
        <p:spPr>
          <a:xfrm>
            <a:off x="4911412" y="1526683"/>
            <a:ext cx="1446191" cy="504423"/>
          </a:xfrm>
          <a:prstGeom prst="rect">
            <a:avLst/>
          </a:prstGeom>
        </p:spPr>
      </p:pic>
      <p:sp>
        <p:nvSpPr>
          <p:cNvPr id="5" name="TextBox 4">
            <a:extLst>
              <a:ext uri="{FF2B5EF4-FFF2-40B4-BE49-F238E27FC236}">
                <a16:creationId xmlns:a16="http://schemas.microsoft.com/office/drawing/2014/main" id="{EEC9E0BA-8729-23BC-DC6A-0899A9FB7C5E}"/>
              </a:ext>
            </a:extLst>
          </p:cNvPr>
          <p:cNvSpPr txBox="1"/>
          <p:nvPr/>
        </p:nvSpPr>
        <p:spPr>
          <a:xfrm>
            <a:off x="4914900" y="2085574"/>
            <a:ext cx="4047185" cy="17286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550"/>
              </a:lnSpc>
            </a:pPr>
            <a:r>
              <a:rPr lang="en-US" b="1" err="1">
                <a:latin typeface="Arial"/>
                <a:cs typeface="Segoe UI"/>
              </a:rPr>
              <a:t>Lijia</a:t>
            </a:r>
            <a:r>
              <a:rPr lang="en-US" b="1">
                <a:latin typeface="Arial"/>
                <a:cs typeface="Segoe UI"/>
              </a:rPr>
              <a:t> </a:t>
            </a:r>
            <a:r>
              <a:rPr lang="en-US" b="1" err="1">
                <a:latin typeface="Arial"/>
                <a:cs typeface="Segoe UI"/>
              </a:rPr>
              <a:t>Evariz</a:t>
            </a:r>
            <a:endParaRPr lang="en-US" b="1">
              <a:latin typeface="Arial"/>
              <a:cs typeface="Segoe UI"/>
            </a:endParaRPr>
          </a:p>
          <a:p>
            <a:pPr>
              <a:lnSpc>
                <a:spcPts val="2550"/>
              </a:lnSpc>
            </a:pPr>
            <a:r>
              <a:rPr lang="en-US">
                <a:latin typeface="Arial"/>
                <a:cs typeface="Segoe UI"/>
              </a:rPr>
              <a:t>Coordinator of Economic Development​</a:t>
            </a:r>
            <a:endParaRPr lang="en-US"/>
          </a:p>
          <a:p>
            <a:pPr>
              <a:lnSpc>
                <a:spcPts val="2550"/>
              </a:lnSpc>
            </a:pPr>
            <a:r>
              <a:rPr lang="en-US" u="sng">
                <a:solidFill>
                  <a:srgbClr val="0563C1"/>
                </a:solidFill>
                <a:latin typeface="Arial"/>
                <a:cs typeface="Segoe UI"/>
                <a:hlinkClick r:id="rId3"/>
              </a:rPr>
              <a:t>Lijia.Evariz@cityofchicago.org</a:t>
            </a:r>
            <a:r>
              <a:rPr lang="en-US">
                <a:latin typeface="Arial"/>
                <a:cs typeface="Segoe UI"/>
              </a:rPr>
              <a:t>​</a:t>
            </a:r>
          </a:p>
          <a:p>
            <a:pPr>
              <a:lnSpc>
                <a:spcPts val="2550"/>
              </a:lnSpc>
            </a:pPr>
            <a:r>
              <a:rPr lang="en-US" u="sng">
                <a:solidFill>
                  <a:srgbClr val="0563C1"/>
                </a:solidFill>
                <a:latin typeface="Arial"/>
                <a:cs typeface="Segoe UI"/>
                <a:hlinkClick r:id="rId4"/>
              </a:rPr>
              <a:t>www.Chicago.gov/WorkforceSolutions</a:t>
            </a:r>
          </a:p>
        </p:txBody>
      </p:sp>
      <p:sp>
        <p:nvSpPr>
          <p:cNvPr id="7" name="TextBox 6">
            <a:extLst>
              <a:ext uri="{FF2B5EF4-FFF2-40B4-BE49-F238E27FC236}">
                <a16:creationId xmlns:a16="http://schemas.microsoft.com/office/drawing/2014/main" id="{C0C9FC6A-DE1C-E1BF-CA48-43B4C42CCFDF}"/>
              </a:ext>
            </a:extLst>
          </p:cNvPr>
          <p:cNvSpPr txBox="1"/>
          <p:nvPr/>
        </p:nvSpPr>
        <p:spPr>
          <a:xfrm>
            <a:off x="785611" y="2085574"/>
            <a:ext cx="3870101"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550"/>
              </a:lnSpc>
            </a:pPr>
            <a:r>
              <a:rPr lang="en-US" b="1">
                <a:latin typeface="Arial"/>
                <a:cs typeface="Segoe UI"/>
              </a:rPr>
              <a:t>Audrey Johnson</a:t>
            </a:r>
            <a:endParaRPr lang="en-US" b="1">
              <a:ea typeface="Lato"/>
              <a:cs typeface="Lato"/>
            </a:endParaRPr>
          </a:p>
          <a:p>
            <a:pPr>
              <a:lnSpc>
                <a:spcPts val="2550"/>
              </a:lnSpc>
            </a:pPr>
            <a:r>
              <a:rPr lang="en-US">
                <a:latin typeface="Arial"/>
                <a:cs typeface="Segoe UI"/>
              </a:rPr>
              <a:t>Program Director</a:t>
            </a:r>
            <a:endParaRPr lang="en-US">
              <a:latin typeface="Lato"/>
              <a:ea typeface="Lato"/>
              <a:cs typeface="Lato"/>
            </a:endParaRPr>
          </a:p>
          <a:p>
            <a:pPr>
              <a:lnSpc>
                <a:spcPts val="2550"/>
              </a:lnSpc>
            </a:pPr>
            <a:r>
              <a:rPr lang="en-US">
                <a:latin typeface="Arial"/>
                <a:cs typeface="Segoe UI"/>
              </a:rPr>
              <a:t>(312) 380-9933​</a:t>
            </a:r>
            <a:endParaRPr lang="en-US">
              <a:ea typeface="Lato"/>
              <a:cs typeface="Lato"/>
            </a:endParaRPr>
          </a:p>
          <a:p>
            <a:pPr>
              <a:lnSpc>
                <a:spcPts val="2550"/>
              </a:lnSpc>
            </a:pPr>
            <a:r>
              <a:rPr lang="en-US" u="sng">
                <a:solidFill>
                  <a:srgbClr val="0563C1"/>
                </a:solidFill>
                <a:latin typeface="Arial"/>
                <a:cs typeface="Segoe UI"/>
                <a:hlinkClick r:id="rId5"/>
              </a:rPr>
              <a:t>workforcesolutions@eesforjobs.com</a:t>
            </a:r>
            <a:r>
              <a:rPr lang="en-US">
                <a:latin typeface="Arial"/>
                <a:cs typeface="Segoe UI"/>
              </a:rPr>
              <a:t>​</a:t>
            </a:r>
          </a:p>
          <a:p>
            <a:pPr>
              <a:lnSpc>
                <a:spcPts val="2550"/>
              </a:lnSpc>
            </a:pPr>
            <a:r>
              <a:rPr lang="en-US" u="sng">
                <a:solidFill>
                  <a:srgbClr val="0563C1"/>
                </a:solidFill>
                <a:latin typeface="Arial"/>
                <a:cs typeface="Segoe UI"/>
                <a:hlinkClick r:id="rId6"/>
              </a:rPr>
              <a:t>https://www.eesforjobs.com/workforce-solutions-program/</a:t>
            </a:r>
            <a:r>
              <a:rPr lang="en-US">
                <a:latin typeface="Arial"/>
                <a:cs typeface="Segoe UI"/>
              </a:rPr>
              <a:t>​</a:t>
            </a:r>
          </a:p>
        </p:txBody>
      </p:sp>
      <p:pic>
        <p:nvPicPr>
          <p:cNvPr id="8" name="Picture 7">
            <a:extLst>
              <a:ext uri="{FF2B5EF4-FFF2-40B4-BE49-F238E27FC236}">
                <a16:creationId xmlns:a16="http://schemas.microsoft.com/office/drawing/2014/main" id="{E2338140-5AFD-1199-8A91-2EE4D8551DD2}"/>
              </a:ext>
            </a:extLst>
          </p:cNvPr>
          <p:cNvPicPr>
            <a:picLocks noChangeAspect="1"/>
          </p:cNvPicPr>
          <p:nvPr/>
        </p:nvPicPr>
        <p:blipFill>
          <a:blip r:embed="rId7"/>
          <a:stretch>
            <a:fillRect/>
          </a:stretch>
        </p:blipFill>
        <p:spPr>
          <a:xfrm>
            <a:off x="789301" y="1529098"/>
            <a:ext cx="1705512" cy="499593"/>
          </a:xfrm>
          <a:prstGeom prst="rect">
            <a:avLst/>
          </a:prstGeom>
        </p:spPr>
      </p:pic>
      <p:sp>
        <p:nvSpPr>
          <p:cNvPr id="9" name="TextBox 8">
            <a:extLst>
              <a:ext uri="{FF2B5EF4-FFF2-40B4-BE49-F238E27FC236}">
                <a16:creationId xmlns:a16="http://schemas.microsoft.com/office/drawing/2014/main" id="{CE8504CF-044B-3B78-7FE4-1060848A748F}"/>
              </a:ext>
            </a:extLst>
          </p:cNvPr>
          <p:cNvSpPr txBox="1"/>
          <p:nvPr/>
        </p:nvSpPr>
        <p:spPr>
          <a:xfrm>
            <a:off x="3745337" y="4604197"/>
            <a:ext cx="5108888" cy="540107"/>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432302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2E93E-5272-DD12-28D6-BDA33AAB241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280688-ED60-B6F4-2C06-6C9A3874FFD5}"/>
              </a:ext>
            </a:extLst>
          </p:cNvPr>
          <p:cNvSpPr>
            <a:spLocks noGrp="1"/>
          </p:cNvSpPr>
          <p:nvPr>
            <p:ph type="sldNum" sz="quarter" idx="10"/>
          </p:nvPr>
        </p:nvSpPr>
        <p:spPr/>
        <p:txBody>
          <a:bodyPr/>
          <a:lstStyle/>
          <a:p>
            <a:fld id="{BAF10327-A7F9-4699-942B-F45FE412F0F3}" type="slidenum">
              <a:rPr lang="en-US" smtClean="0"/>
              <a:pPr/>
              <a:t>3</a:t>
            </a:fld>
            <a:endParaRPr lang="en-US"/>
          </a:p>
        </p:txBody>
      </p:sp>
      <p:sp>
        <p:nvSpPr>
          <p:cNvPr id="10" name="TextBox 9">
            <a:extLst>
              <a:ext uri="{FF2B5EF4-FFF2-40B4-BE49-F238E27FC236}">
                <a16:creationId xmlns:a16="http://schemas.microsoft.com/office/drawing/2014/main" id="{2FD015A9-3993-CB78-64A9-33A9A8042A97}"/>
              </a:ext>
            </a:extLst>
          </p:cNvPr>
          <p:cNvSpPr txBox="1"/>
          <p:nvPr/>
        </p:nvSpPr>
        <p:spPr>
          <a:xfrm>
            <a:off x="631821" y="1058713"/>
            <a:ext cx="5358136" cy="3539430"/>
          </a:xfrm>
          <a:prstGeom prst="rect">
            <a:avLst/>
          </a:prstGeom>
          <a:noFill/>
        </p:spPr>
        <p:txBody>
          <a:bodyPr wrap="square" lIns="91440" tIns="45720" rIns="91440" bIns="45720" rtlCol="0" anchor="t">
            <a:spAutoFit/>
          </a:bodyPr>
          <a:lstStyle/>
          <a:p>
            <a:pPr algn="l" rtl="0" fontAlgn="base">
              <a:buNone/>
            </a:pPr>
            <a:r>
              <a:rPr lang="en-US" sz="1600">
                <a:latin typeface="Arial"/>
                <a:cs typeface="Arial"/>
              </a:rPr>
              <a:t>Workforce</a:t>
            </a:r>
            <a:r>
              <a:rPr lang="en-US" sz="1600" b="0" i="0">
                <a:effectLst/>
                <a:latin typeface="Arial"/>
                <a:cs typeface="Arial"/>
              </a:rPr>
              <a:t> Solutions Grants cover qualified training for current employee upskilling and new hire on-the-job (OJT) training, leadership development, technology skills, and more! </a:t>
            </a:r>
            <a:endParaRPr lang="en-US"/>
          </a:p>
          <a:p>
            <a:pPr algn="l" rtl="0" fontAlgn="base">
              <a:buNone/>
            </a:pPr>
            <a:endParaRPr lang="en-US" sz="1600" b="0" i="0">
              <a:effectLst/>
              <a:latin typeface="Arial" panose="020B0604020202020204" pitchFamily="34" charset="0"/>
              <a:cs typeface="Arial" panose="020B0604020202020204" pitchFamily="34" charset="0"/>
            </a:endParaRPr>
          </a:p>
          <a:p>
            <a:pPr fontAlgn="base"/>
            <a:r>
              <a:rPr lang="en-US" sz="1600" b="0" i="0">
                <a:effectLst/>
                <a:latin typeface="Arial"/>
                <a:cs typeface="Arial"/>
              </a:rPr>
              <a:t>Workforce Solutions reimbursement grants are funded through</a:t>
            </a:r>
            <a:r>
              <a:rPr lang="en-US" sz="1600">
                <a:latin typeface="Arial"/>
                <a:cs typeface="Arial"/>
              </a:rPr>
              <a:t> the City of Chicago via:</a:t>
            </a:r>
          </a:p>
          <a:p>
            <a:pPr marL="285750" indent="-285750">
              <a:buFont typeface="Arial"/>
              <a:buChar char="•"/>
            </a:pPr>
            <a:r>
              <a:rPr lang="en-US" sz="1600" b="0" i="0">
                <a:effectLst/>
                <a:latin typeface="Arial"/>
                <a:cs typeface="Arial"/>
              </a:rPr>
              <a:t>Tax Increment Financing (TIF) </a:t>
            </a:r>
            <a:endParaRPr lang="en-US">
              <a:latin typeface="Lato"/>
              <a:ea typeface="Lato"/>
              <a:cs typeface="Lato"/>
            </a:endParaRPr>
          </a:p>
          <a:p>
            <a:pPr marL="285750" indent="-285750">
              <a:buFont typeface="Arial"/>
              <a:buChar char="•"/>
            </a:pPr>
            <a:r>
              <a:rPr lang="en-US" sz="1600">
                <a:latin typeface="Arial"/>
                <a:cs typeface="Arial"/>
              </a:rPr>
              <a:t>Proceeds</a:t>
            </a:r>
            <a:r>
              <a:rPr lang="en-US" sz="1600" b="0" i="0">
                <a:effectLst/>
                <a:latin typeface="Arial"/>
                <a:cs typeface="Arial"/>
              </a:rPr>
              <a:t> from the </a:t>
            </a:r>
            <a:r>
              <a:rPr lang="en-US" sz="1600">
                <a:latin typeface="Arial"/>
                <a:cs typeface="Arial"/>
              </a:rPr>
              <a:t>Housing</a:t>
            </a:r>
            <a:r>
              <a:rPr lang="en-US" sz="1600" b="0" i="0">
                <a:effectLst/>
                <a:latin typeface="Arial"/>
                <a:cs typeface="Arial"/>
              </a:rPr>
              <a:t> and Economic Development Bond  </a:t>
            </a:r>
            <a:endParaRPr lang="en-US">
              <a:ea typeface="Lato"/>
              <a:cs typeface="Lato"/>
            </a:endParaRPr>
          </a:p>
          <a:p>
            <a:pPr algn="l" rtl="0" fontAlgn="base">
              <a:buNone/>
            </a:pPr>
            <a:endParaRPr lang="en-US" sz="1600" b="0" i="0">
              <a:effectLst/>
              <a:latin typeface="Arial" panose="020B0604020202020204" pitchFamily="34" charset="0"/>
              <a:cs typeface="Arial" panose="020B0604020202020204" pitchFamily="34" charset="0"/>
            </a:endParaRPr>
          </a:p>
          <a:p>
            <a:pPr fontAlgn="base"/>
            <a:r>
              <a:rPr lang="en-US" sz="1600" b="0" i="0">
                <a:effectLst/>
                <a:latin typeface="Arial"/>
                <a:cs typeface="Arial"/>
              </a:rPr>
              <a:t>Grants may fund up to 100% of eligible expenses for</a:t>
            </a:r>
            <a:r>
              <a:rPr lang="en-US" sz="1600">
                <a:latin typeface="Arial"/>
                <a:cs typeface="Arial"/>
              </a:rPr>
              <a:t> </a:t>
            </a:r>
            <a:r>
              <a:rPr lang="en-US" sz="1600" b="0" i="0">
                <a:effectLst/>
                <a:latin typeface="Arial"/>
                <a:cs typeface="Arial"/>
              </a:rPr>
              <a:t>businesses seeking to train current employees and/or new hires.</a:t>
            </a:r>
          </a:p>
        </p:txBody>
      </p:sp>
      <p:pic>
        <p:nvPicPr>
          <p:cNvPr id="2" name="Picture 1">
            <a:extLst>
              <a:ext uri="{FF2B5EF4-FFF2-40B4-BE49-F238E27FC236}">
                <a16:creationId xmlns:a16="http://schemas.microsoft.com/office/drawing/2014/main" id="{36C05853-BFE4-3BC0-1B51-B00417E6F473}"/>
              </a:ext>
            </a:extLst>
          </p:cNvPr>
          <p:cNvPicPr>
            <a:picLocks noChangeAspect="1"/>
          </p:cNvPicPr>
          <p:nvPr/>
        </p:nvPicPr>
        <p:blipFill>
          <a:blip r:embed="rId2"/>
          <a:stretch>
            <a:fillRect/>
          </a:stretch>
        </p:blipFill>
        <p:spPr>
          <a:xfrm>
            <a:off x="6248400" y="824785"/>
            <a:ext cx="2657474" cy="1771650"/>
          </a:xfrm>
          <a:prstGeom prst="rect">
            <a:avLst/>
          </a:prstGeom>
          <a:ln>
            <a:solidFill>
              <a:schemeClr val="tx1"/>
            </a:solidFill>
          </a:ln>
        </p:spPr>
      </p:pic>
      <p:pic>
        <p:nvPicPr>
          <p:cNvPr id="4" name="Picture 3">
            <a:extLst>
              <a:ext uri="{FF2B5EF4-FFF2-40B4-BE49-F238E27FC236}">
                <a16:creationId xmlns:a16="http://schemas.microsoft.com/office/drawing/2014/main" id="{EEC7A6ED-A5CF-32ED-0E59-E5F35F507BC5}"/>
              </a:ext>
            </a:extLst>
          </p:cNvPr>
          <p:cNvPicPr>
            <a:picLocks noChangeAspect="1"/>
          </p:cNvPicPr>
          <p:nvPr/>
        </p:nvPicPr>
        <p:blipFill>
          <a:blip r:embed="rId3"/>
          <a:stretch>
            <a:fillRect/>
          </a:stretch>
        </p:blipFill>
        <p:spPr>
          <a:xfrm>
            <a:off x="6248400" y="2708588"/>
            <a:ext cx="2657475" cy="1662113"/>
          </a:xfrm>
          <a:prstGeom prst="rect">
            <a:avLst/>
          </a:prstGeom>
          <a:ln>
            <a:solidFill>
              <a:schemeClr val="tx1"/>
            </a:solidFill>
          </a:ln>
        </p:spPr>
      </p:pic>
      <p:cxnSp>
        <p:nvCxnSpPr>
          <p:cNvPr id="6" name="Straight Arrow Connector 5">
            <a:extLst>
              <a:ext uri="{FF2B5EF4-FFF2-40B4-BE49-F238E27FC236}">
                <a16:creationId xmlns:a16="http://schemas.microsoft.com/office/drawing/2014/main" id="{0B9EEA12-2DC8-66F1-D52C-C3BAE18F45C1}"/>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6AAE95A-D8F5-262B-A4F9-A60DFEC5F4AE}"/>
              </a:ext>
            </a:extLst>
          </p:cNvPr>
          <p:cNvSpPr txBox="1"/>
          <p:nvPr/>
        </p:nvSpPr>
        <p:spPr>
          <a:xfrm>
            <a:off x="624626" y="314728"/>
            <a:ext cx="53028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What is Workforce Solutions?</a:t>
            </a:r>
            <a:endParaRPr lang="en-US" sz="2400" b="1">
              <a:ea typeface="Lato"/>
              <a:cs typeface="Lato"/>
            </a:endParaRPr>
          </a:p>
        </p:txBody>
      </p:sp>
    </p:spTree>
    <p:extLst>
      <p:ext uri="{BB962C8B-B14F-4D97-AF65-F5344CB8AC3E}">
        <p14:creationId xmlns:p14="http://schemas.microsoft.com/office/powerpoint/2010/main" val="3647477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0A219-C876-2227-6242-874EEADC29A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0B063B-4D1E-1D6B-8BAC-4B281461957C}"/>
              </a:ext>
            </a:extLst>
          </p:cNvPr>
          <p:cNvSpPr>
            <a:spLocks noGrp="1"/>
          </p:cNvSpPr>
          <p:nvPr>
            <p:ph type="sldNum" sz="quarter" idx="10"/>
          </p:nvPr>
        </p:nvSpPr>
        <p:spPr/>
        <p:txBody>
          <a:bodyPr/>
          <a:lstStyle/>
          <a:p>
            <a:fld id="{BAF10327-A7F9-4699-942B-F45FE412F0F3}" type="slidenum">
              <a:rPr lang="en-US" smtClean="0"/>
              <a:pPr/>
              <a:t>4</a:t>
            </a:fld>
            <a:endParaRPr lang="en-US"/>
          </a:p>
        </p:txBody>
      </p:sp>
      <p:sp>
        <p:nvSpPr>
          <p:cNvPr id="10" name="TextBox 9">
            <a:extLst>
              <a:ext uri="{FF2B5EF4-FFF2-40B4-BE49-F238E27FC236}">
                <a16:creationId xmlns:a16="http://schemas.microsoft.com/office/drawing/2014/main" id="{48FD7415-BC74-8360-CE16-A0BF8B039630}"/>
              </a:ext>
            </a:extLst>
          </p:cNvPr>
          <p:cNvSpPr txBox="1"/>
          <p:nvPr/>
        </p:nvSpPr>
        <p:spPr>
          <a:xfrm>
            <a:off x="720144" y="995965"/>
            <a:ext cx="7848600" cy="3477875"/>
          </a:xfrm>
          <a:prstGeom prst="rect">
            <a:avLst/>
          </a:prstGeom>
          <a:noFill/>
        </p:spPr>
        <p:txBody>
          <a:bodyPr wrap="square" lIns="91440" tIns="45720" rIns="91440" bIns="45720" rtlCol="0" anchor="t">
            <a:spAutoFit/>
          </a:bodyPr>
          <a:lstStyle/>
          <a:p>
            <a:pPr marL="285750" indent="-285750" algn="l" rtl="0" fontAlgn="base">
              <a:buFont typeface="Arial" panose="020B0604020202020204" pitchFamily="34" charset="0"/>
              <a:buChar char="•"/>
            </a:pPr>
            <a:r>
              <a:rPr lang="en-US" sz="2000">
                <a:latin typeface="Arial"/>
                <a:cs typeface="Arial"/>
              </a:rPr>
              <a:t>Located</a:t>
            </a:r>
            <a:r>
              <a:rPr lang="en-US" sz="2000" b="0" i="0">
                <a:effectLst/>
                <a:latin typeface="Arial"/>
                <a:cs typeface="Arial"/>
              </a:rPr>
              <a:t> in, expanding into, or relocating to the City of Chicago  </a:t>
            </a:r>
            <a:endParaRPr lang="en-US" sz="2000">
              <a:ea typeface="Lato"/>
              <a:cs typeface="Lato"/>
            </a:endParaRPr>
          </a:p>
          <a:p>
            <a:pPr algn="l" rtl="0" fontAlgn="base"/>
            <a:endParaRPr lang="en-US" sz="2000" b="0" i="0">
              <a:effectLst/>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US" sz="2000" b="0" i="0">
                <a:effectLst/>
                <a:latin typeface="Arial"/>
                <a:cs typeface="Arial"/>
              </a:rPr>
              <a:t>Workforce training for </a:t>
            </a:r>
            <a:r>
              <a:rPr lang="en-US" sz="2000">
                <a:latin typeface="Arial"/>
                <a:cs typeface="Arial"/>
              </a:rPr>
              <a:t>W-2 permanent</a:t>
            </a:r>
            <a:r>
              <a:rPr lang="en-US" sz="2000" b="0" i="0">
                <a:effectLst/>
                <a:latin typeface="Arial"/>
                <a:cs typeface="Arial"/>
              </a:rPr>
              <a:t> full-time and/or permanent part-time staff  </a:t>
            </a:r>
          </a:p>
          <a:p>
            <a:pPr algn="l" rtl="0" fontAlgn="base"/>
            <a:endParaRPr lang="en-US" sz="2000" b="0" i="0">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en-US" sz="2000" b="0" i="0">
                <a:effectLst/>
                <a:latin typeface="Arial"/>
                <a:cs typeface="Arial"/>
              </a:rPr>
              <a:t>Commitment </a:t>
            </a:r>
            <a:r>
              <a:rPr lang="en-US" sz="2000">
                <a:latin typeface="Arial"/>
                <a:cs typeface="Arial"/>
              </a:rPr>
              <a:t>to </a:t>
            </a:r>
            <a:r>
              <a:rPr lang="en-US" sz="2000" b="0" i="0">
                <a:effectLst/>
                <a:latin typeface="Arial"/>
                <a:cs typeface="Arial"/>
              </a:rPr>
              <a:t>remain in community area for at least three years</a:t>
            </a:r>
          </a:p>
          <a:p>
            <a:pPr algn="l" rtl="0" fontAlgn="base"/>
            <a:endParaRPr lang="en-US" sz="2000" b="0" i="0">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en-US" sz="2000">
                <a:latin typeface="Arial"/>
                <a:cs typeface="Arial"/>
              </a:rPr>
              <a:t>Financially prepared to support training costs</a:t>
            </a:r>
          </a:p>
          <a:p>
            <a:pPr algn="l" rtl="0" fontAlgn="base"/>
            <a:endParaRPr lang="en-US" sz="2000">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en-US" sz="2000" b="0" i="0">
                <a:effectLst/>
                <a:latin typeface="Arial"/>
                <a:cs typeface="Arial"/>
              </a:rPr>
              <a:t>$250</a:t>
            </a:r>
            <a:r>
              <a:rPr lang="en-US" sz="2000">
                <a:latin typeface="Arial"/>
                <a:cs typeface="Arial"/>
              </a:rPr>
              <a:t>,000 grant limit with 3 year waiting period after limit is reached</a:t>
            </a:r>
            <a:endParaRPr lang="en-US" sz="2000" b="0" i="0">
              <a:effectLst/>
              <a:latin typeface="Arial"/>
              <a:cs typeface="Arial"/>
            </a:endParaRPr>
          </a:p>
        </p:txBody>
      </p:sp>
      <p:cxnSp>
        <p:nvCxnSpPr>
          <p:cNvPr id="5" name="Straight Arrow Connector 4">
            <a:extLst>
              <a:ext uri="{FF2B5EF4-FFF2-40B4-BE49-F238E27FC236}">
                <a16:creationId xmlns:a16="http://schemas.microsoft.com/office/drawing/2014/main" id="{34A684B9-A646-7FE0-4F41-BED46C4A206F}"/>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D16F8C7-F7A6-2566-3E3C-511992F96D39}"/>
              </a:ext>
            </a:extLst>
          </p:cNvPr>
          <p:cNvSpPr txBox="1"/>
          <p:nvPr/>
        </p:nvSpPr>
        <p:spPr>
          <a:xfrm>
            <a:off x="624626" y="314727"/>
            <a:ext cx="38540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Eligibility Requirements </a:t>
            </a:r>
            <a:endParaRPr lang="en-US" sz="2400" b="1">
              <a:latin typeface="Arial"/>
              <a:cs typeface="Arial"/>
            </a:endParaRPr>
          </a:p>
        </p:txBody>
      </p:sp>
    </p:spTree>
    <p:extLst>
      <p:ext uri="{BB962C8B-B14F-4D97-AF65-F5344CB8AC3E}">
        <p14:creationId xmlns:p14="http://schemas.microsoft.com/office/powerpoint/2010/main" val="104907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C0E9B-D7A7-5702-7295-79972459C8B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9865C2-714D-F05F-01A5-C309AEDCA5E5}"/>
              </a:ext>
            </a:extLst>
          </p:cNvPr>
          <p:cNvSpPr>
            <a:spLocks noGrp="1"/>
          </p:cNvSpPr>
          <p:nvPr>
            <p:ph type="sldNum" sz="quarter" idx="10"/>
          </p:nvPr>
        </p:nvSpPr>
        <p:spPr/>
        <p:txBody>
          <a:bodyPr/>
          <a:lstStyle/>
          <a:p>
            <a:fld id="{BAF10327-A7F9-4699-942B-F45FE412F0F3}" type="slidenum">
              <a:rPr lang="en-US" smtClean="0"/>
              <a:pPr/>
              <a:t>5</a:t>
            </a:fld>
            <a:endParaRPr lang="en-US"/>
          </a:p>
        </p:txBody>
      </p:sp>
      <p:sp>
        <p:nvSpPr>
          <p:cNvPr id="10" name="TextBox 9">
            <a:extLst>
              <a:ext uri="{FF2B5EF4-FFF2-40B4-BE49-F238E27FC236}">
                <a16:creationId xmlns:a16="http://schemas.microsoft.com/office/drawing/2014/main" id="{5EEA908C-75CB-6B45-103F-014684F810E6}"/>
              </a:ext>
            </a:extLst>
          </p:cNvPr>
          <p:cNvSpPr txBox="1"/>
          <p:nvPr/>
        </p:nvSpPr>
        <p:spPr>
          <a:xfrm>
            <a:off x="627784" y="945205"/>
            <a:ext cx="7620000" cy="3508653"/>
          </a:xfrm>
          <a:prstGeom prst="rect">
            <a:avLst/>
          </a:prstGeom>
          <a:noFill/>
        </p:spPr>
        <p:txBody>
          <a:bodyPr wrap="square" lIns="91440" tIns="45720" rIns="91440" bIns="45720" rtlCol="0" anchor="t">
            <a:spAutoFit/>
          </a:bodyPr>
          <a:lstStyle/>
          <a:p>
            <a:pPr marL="285750" indent="-285750" algn="l" rtl="0" fontAlgn="base">
              <a:buFont typeface="Arial" panose="020B0604020202020204" pitchFamily="34" charset="0"/>
              <a:buChar char="•"/>
            </a:pPr>
            <a:r>
              <a:rPr lang="en-US" sz="1800" b="0" i="0">
                <a:effectLst/>
                <a:latin typeface="Arial"/>
                <a:cs typeface="Arial"/>
              </a:rPr>
              <a:t>Nonprofits</a:t>
            </a:r>
          </a:p>
          <a:p>
            <a:pPr marL="285750" indent="-285750" algn="l" rtl="0" fontAlgn="base">
              <a:buFont typeface="Arial" panose="020B0604020202020204" pitchFamily="34" charset="0"/>
              <a:buChar char="•"/>
            </a:pPr>
            <a:r>
              <a:rPr lang="en-US">
                <a:latin typeface="Arial"/>
                <a:cs typeface="Arial"/>
              </a:rPr>
              <a:t>Food Service, Tourism and Hospitality</a:t>
            </a:r>
          </a:p>
          <a:p>
            <a:pPr marL="285750" indent="-285750" algn="l" rtl="0" fontAlgn="base">
              <a:buFont typeface="Arial" panose="020B0604020202020204" pitchFamily="34" charset="0"/>
              <a:buChar char="•"/>
            </a:pPr>
            <a:r>
              <a:rPr lang="en-US" sz="1800" b="0" i="0">
                <a:effectLst/>
                <a:latin typeface="Arial"/>
                <a:cs typeface="Arial"/>
              </a:rPr>
              <a:t>Healthcare and Life Sciences</a:t>
            </a:r>
          </a:p>
          <a:p>
            <a:pPr marL="285750" indent="-285750" algn="l" rtl="0" fontAlgn="base">
              <a:buFont typeface="Arial" panose="020B0604020202020204" pitchFamily="34" charset="0"/>
              <a:buChar char="•"/>
            </a:pPr>
            <a:r>
              <a:rPr lang="en-US">
                <a:latin typeface="Arial"/>
                <a:cs typeface="Arial"/>
              </a:rPr>
              <a:t>Manufacturing and Industrial</a:t>
            </a:r>
          </a:p>
          <a:p>
            <a:pPr marL="285750" indent="-285750" algn="l" rtl="0" fontAlgn="base">
              <a:buFont typeface="Arial" panose="020B0604020202020204" pitchFamily="34" charset="0"/>
              <a:buChar char="•"/>
            </a:pPr>
            <a:r>
              <a:rPr lang="en-US" sz="1800" b="0" i="0">
                <a:effectLst/>
                <a:latin typeface="Arial"/>
                <a:cs typeface="Arial"/>
              </a:rPr>
              <a:t>Information Technology</a:t>
            </a:r>
          </a:p>
          <a:p>
            <a:pPr marL="285750" indent="-285750" algn="l" rtl="0" fontAlgn="base">
              <a:buFont typeface="Arial" panose="020B0604020202020204" pitchFamily="34" charset="0"/>
              <a:buChar char="•"/>
            </a:pPr>
            <a:r>
              <a:rPr lang="en-US">
                <a:latin typeface="Arial"/>
                <a:cs typeface="Arial"/>
              </a:rPr>
              <a:t>Real Estate, Finance, Insurance</a:t>
            </a:r>
          </a:p>
          <a:p>
            <a:pPr marL="285750" indent="-285750" algn="l" rtl="0" fontAlgn="base">
              <a:buFont typeface="Arial" panose="020B0604020202020204" pitchFamily="34" charset="0"/>
              <a:buChar char="•"/>
            </a:pPr>
            <a:r>
              <a:rPr lang="en-US" sz="1800" b="0" i="0">
                <a:effectLst/>
                <a:latin typeface="Arial"/>
                <a:cs typeface="Arial"/>
              </a:rPr>
              <a:t>Retail</a:t>
            </a:r>
          </a:p>
          <a:p>
            <a:pPr marL="285750" indent="-285750" algn="l" rtl="0" fontAlgn="base">
              <a:buFont typeface="Arial" panose="020B0604020202020204" pitchFamily="34" charset="0"/>
              <a:buChar char="•"/>
            </a:pPr>
            <a:r>
              <a:rPr lang="en-US">
                <a:latin typeface="Arial"/>
                <a:cs typeface="Arial"/>
              </a:rPr>
              <a:t>Energy</a:t>
            </a:r>
          </a:p>
          <a:p>
            <a:pPr marL="285750" indent="-285750" algn="l" rtl="0" fontAlgn="base">
              <a:buFont typeface="Arial" panose="020B0604020202020204" pitchFamily="34" charset="0"/>
              <a:buChar char="•"/>
            </a:pPr>
            <a:r>
              <a:rPr lang="en-US" sz="1800" b="0" i="0">
                <a:effectLst/>
                <a:latin typeface="Arial"/>
                <a:cs typeface="Arial"/>
              </a:rPr>
              <a:t>Education and Training</a:t>
            </a:r>
          </a:p>
          <a:p>
            <a:pPr marL="285750" indent="-285750" algn="l" rtl="0" fontAlgn="base">
              <a:buFont typeface="Arial" panose="020B0604020202020204" pitchFamily="34" charset="0"/>
              <a:buChar char="•"/>
            </a:pPr>
            <a:r>
              <a:rPr lang="en-US">
                <a:latin typeface="Arial"/>
                <a:cs typeface="Arial"/>
              </a:rPr>
              <a:t>Transportation, Distribution and Logistics</a:t>
            </a:r>
          </a:p>
          <a:p>
            <a:pPr algn="l" rtl="0" fontAlgn="base">
              <a:buNone/>
            </a:pPr>
            <a:endParaRPr lang="en-US" sz="1400" b="0" i="0">
              <a:effectLst/>
              <a:latin typeface="Arial"/>
              <a:cs typeface="Arial"/>
            </a:endParaRPr>
          </a:p>
          <a:p>
            <a:pPr algn="l" rtl="0" fontAlgn="base">
              <a:buNone/>
            </a:pPr>
            <a:r>
              <a:rPr lang="en-US" sz="1400">
                <a:latin typeface="Arial"/>
                <a:cs typeface="Arial"/>
              </a:rPr>
              <a:t>This list is not all inclusive – if you have questions about your industry, please contact the Workforce Solutions Program Director</a:t>
            </a:r>
            <a:endParaRPr lang="en-US" sz="1400" b="0" i="0">
              <a:effectLst/>
              <a:latin typeface="Arial"/>
              <a:cs typeface="Arial"/>
            </a:endParaRPr>
          </a:p>
        </p:txBody>
      </p:sp>
      <p:cxnSp>
        <p:nvCxnSpPr>
          <p:cNvPr id="5" name="Straight Arrow Connector 4">
            <a:extLst>
              <a:ext uri="{FF2B5EF4-FFF2-40B4-BE49-F238E27FC236}">
                <a16:creationId xmlns:a16="http://schemas.microsoft.com/office/drawing/2014/main" id="{72F996E8-6462-01EF-C1D9-72CF863B47D8}"/>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8C77158-7DB1-BC1A-C519-8A09148C63B2}"/>
              </a:ext>
            </a:extLst>
          </p:cNvPr>
          <p:cNvSpPr txBox="1"/>
          <p:nvPr/>
        </p:nvSpPr>
        <p:spPr>
          <a:xfrm>
            <a:off x="632674" y="314728"/>
            <a:ext cx="663100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Eligible Industries</a:t>
            </a:r>
            <a:endParaRPr lang="en-US" sz="2400" b="1"/>
          </a:p>
        </p:txBody>
      </p:sp>
      <p:pic>
        <p:nvPicPr>
          <p:cNvPr id="4" name="Picture 3" descr="A person in a factory&#10;&#10;AI-generated content may be incorrect.">
            <a:extLst>
              <a:ext uri="{FF2B5EF4-FFF2-40B4-BE49-F238E27FC236}">
                <a16:creationId xmlns:a16="http://schemas.microsoft.com/office/drawing/2014/main" id="{671C790E-768B-D550-DF07-3CFB193C6C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7295" y="1041399"/>
            <a:ext cx="3321050" cy="2214033"/>
          </a:xfrm>
          <a:prstGeom prst="rect">
            <a:avLst/>
          </a:prstGeom>
        </p:spPr>
      </p:pic>
    </p:spTree>
    <p:extLst>
      <p:ext uri="{BB962C8B-B14F-4D97-AF65-F5344CB8AC3E}">
        <p14:creationId xmlns:p14="http://schemas.microsoft.com/office/powerpoint/2010/main" val="2591458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CC301-22FF-287D-287D-8AC38B655B0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AAF10F-93C3-9854-C15D-3F37793ED808}"/>
              </a:ext>
            </a:extLst>
          </p:cNvPr>
          <p:cNvSpPr>
            <a:spLocks noGrp="1"/>
          </p:cNvSpPr>
          <p:nvPr>
            <p:ph type="sldNum" sz="quarter" idx="10"/>
          </p:nvPr>
        </p:nvSpPr>
        <p:spPr/>
        <p:txBody>
          <a:bodyPr/>
          <a:lstStyle/>
          <a:p>
            <a:fld id="{BAF10327-A7F9-4699-942B-F45FE412F0F3}" type="slidenum">
              <a:rPr lang="en-US" smtClean="0"/>
              <a:pPr/>
              <a:t>6</a:t>
            </a:fld>
            <a:endParaRPr lang="en-US"/>
          </a:p>
        </p:txBody>
      </p:sp>
      <p:sp>
        <p:nvSpPr>
          <p:cNvPr id="10" name="TextBox 9">
            <a:extLst>
              <a:ext uri="{FF2B5EF4-FFF2-40B4-BE49-F238E27FC236}">
                <a16:creationId xmlns:a16="http://schemas.microsoft.com/office/drawing/2014/main" id="{3753F18B-D545-CEA8-BD1B-C22FFB096683}"/>
              </a:ext>
            </a:extLst>
          </p:cNvPr>
          <p:cNvSpPr txBox="1"/>
          <p:nvPr/>
        </p:nvSpPr>
        <p:spPr>
          <a:xfrm>
            <a:off x="636188" y="1121698"/>
            <a:ext cx="7497477" cy="2893100"/>
          </a:xfrm>
          <a:prstGeom prst="rect">
            <a:avLst/>
          </a:prstGeom>
          <a:noFill/>
        </p:spPr>
        <p:txBody>
          <a:bodyPr wrap="square" lIns="91440" tIns="45720" rIns="91440" bIns="45720" rtlCol="0" anchor="t">
            <a:spAutoFit/>
          </a:bodyPr>
          <a:lstStyle/>
          <a:p>
            <a:pPr algn="l" rtl="0" fontAlgn="base">
              <a:spcBef>
                <a:spcPts val="1000"/>
              </a:spcBef>
              <a:buNone/>
            </a:pPr>
            <a:r>
              <a:rPr lang="en-US" sz="1800" b="0" i="0">
                <a:effectLst/>
                <a:latin typeface="Arial"/>
                <a:cs typeface="Arial"/>
              </a:rPr>
              <a:t>The Workforce Solutions program can fund </a:t>
            </a:r>
            <a:r>
              <a:rPr lang="en-US" sz="1800" b="1" i="0">
                <a:effectLst/>
                <a:latin typeface="Arial"/>
                <a:cs typeface="Arial"/>
              </a:rPr>
              <a:t>trainings</a:t>
            </a:r>
            <a:r>
              <a:rPr lang="en-US" sz="1800" b="0" i="0">
                <a:effectLst/>
                <a:latin typeface="Arial"/>
                <a:cs typeface="Arial"/>
              </a:rPr>
              <a:t> for:</a:t>
            </a:r>
            <a:endParaRPr lang="en-US" sz="600">
              <a:latin typeface="Arial"/>
              <a:cs typeface="Arial"/>
            </a:endParaRPr>
          </a:p>
          <a:p>
            <a:pPr marL="742950" lvl="1" indent="-285750" algn="l" rtl="0" fontAlgn="base">
              <a:spcAft>
                <a:spcPts val="400"/>
              </a:spcAft>
              <a:buFont typeface="Arial" panose="020B0604020202020204" pitchFamily="34" charset="0"/>
              <a:buChar char="•"/>
            </a:pPr>
            <a:r>
              <a:rPr lang="en-US" sz="1800" b="0" i="0">
                <a:effectLst/>
                <a:latin typeface="Arial"/>
                <a:cs typeface="Arial"/>
              </a:rPr>
              <a:t>Current employees </a:t>
            </a:r>
          </a:p>
          <a:p>
            <a:pPr marL="742950" lvl="1" indent="-285750" fontAlgn="base">
              <a:spcAft>
                <a:spcPts val="400"/>
              </a:spcAft>
              <a:buFont typeface="Arial" panose="020B0604020202020204" pitchFamily="34" charset="0"/>
              <a:buChar char="•"/>
            </a:pPr>
            <a:r>
              <a:rPr lang="en-US" sz="1800" b="0" i="0">
                <a:effectLst/>
                <a:latin typeface="Arial"/>
                <a:cs typeface="Arial"/>
              </a:rPr>
              <a:t>New hire on-the-job training (Chicago residents only)</a:t>
            </a:r>
            <a:r>
              <a:rPr lang="en-US">
                <a:latin typeface="Arial"/>
                <a:cs typeface="Arial"/>
              </a:rPr>
              <a:t> *</a:t>
            </a:r>
            <a:endParaRPr lang="en-US" sz="1800" b="0" i="0">
              <a:effectLst/>
              <a:latin typeface="Arial"/>
              <a:cs typeface="Arial"/>
            </a:endParaRPr>
          </a:p>
          <a:p>
            <a:pPr marL="742950" lvl="1" indent="-285750" algn="l" rtl="0" fontAlgn="base">
              <a:spcAft>
                <a:spcPts val="400"/>
              </a:spcAft>
              <a:buFont typeface="Arial" panose="020B0604020202020204" pitchFamily="34" charset="0"/>
              <a:buChar char="•"/>
            </a:pPr>
            <a:r>
              <a:rPr lang="en-US" sz="1800" b="0" i="0">
                <a:effectLst/>
                <a:latin typeface="Arial"/>
                <a:cs typeface="Arial"/>
              </a:rPr>
              <a:t>Leadership Development</a:t>
            </a:r>
          </a:p>
          <a:p>
            <a:pPr marL="742950" lvl="1" indent="-285750" fontAlgn="base">
              <a:spcAft>
                <a:spcPts val="400"/>
              </a:spcAft>
              <a:buFont typeface="Arial" panose="020B0604020202020204" pitchFamily="34" charset="0"/>
              <a:buChar char="•"/>
            </a:pPr>
            <a:r>
              <a:rPr lang="en-US" sz="1800" b="0" i="0">
                <a:effectLst/>
                <a:latin typeface="Arial"/>
                <a:cs typeface="Arial"/>
              </a:rPr>
              <a:t>Instructor Wages/Trainer’s fee </a:t>
            </a:r>
            <a:r>
              <a:rPr lang="en-US">
                <a:latin typeface="Arial"/>
                <a:cs typeface="Arial"/>
              </a:rPr>
              <a:t>(for incumbent worker training)</a:t>
            </a:r>
            <a:endParaRPr lang="en-US" sz="1800" b="0" i="0">
              <a:effectLst/>
              <a:latin typeface="Arial"/>
              <a:cs typeface="Arial"/>
            </a:endParaRPr>
          </a:p>
          <a:p>
            <a:pPr marL="742950" lvl="1" indent="-285750" algn="l" rtl="0" fontAlgn="base">
              <a:spcAft>
                <a:spcPts val="400"/>
              </a:spcAft>
              <a:buFont typeface="Arial" panose="020B0604020202020204" pitchFamily="34" charset="0"/>
              <a:buChar char="•"/>
            </a:pPr>
            <a:r>
              <a:rPr lang="en-US" sz="1800" b="0" i="0">
                <a:effectLst/>
                <a:latin typeface="Arial"/>
                <a:cs typeface="Arial"/>
              </a:rPr>
              <a:t>Training </a:t>
            </a:r>
            <a:r>
              <a:rPr lang="en-US">
                <a:latin typeface="Arial"/>
                <a:cs typeface="Arial"/>
              </a:rPr>
              <a:t>supplies/materials</a:t>
            </a:r>
            <a:r>
              <a:rPr lang="en-US" sz="1800" b="0" i="0">
                <a:effectLst/>
                <a:latin typeface="Arial"/>
                <a:cs typeface="Arial"/>
              </a:rPr>
              <a:t> (items associated with direct training costs)</a:t>
            </a:r>
          </a:p>
          <a:p>
            <a:pPr marL="742950" lvl="1" indent="-285750" algn="l" rtl="0" fontAlgn="base">
              <a:spcAft>
                <a:spcPts val="400"/>
              </a:spcAft>
              <a:buFont typeface="Arial" panose="020B0604020202020204" pitchFamily="34" charset="0"/>
              <a:buChar char="•"/>
            </a:pPr>
            <a:r>
              <a:rPr lang="en-US">
                <a:latin typeface="Arial"/>
                <a:cs typeface="Arial"/>
              </a:rPr>
              <a:t>Tr</a:t>
            </a:r>
            <a:r>
              <a:rPr lang="en-US" sz="1800" b="0" i="0">
                <a:effectLst/>
                <a:latin typeface="Arial"/>
                <a:cs typeface="Arial"/>
              </a:rPr>
              <a:t>aining rental equipment</a:t>
            </a:r>
          </a:p>
          <a:p>
            <a:pPr marL="742950" lvl="1" indent="-285750" algn="l" rtl="0" fontAlgn="base">
              <a:spcAft>
                <a:spcPts val="400"/>
              </a:spcAft>
              <a:buFont typeface="Arial" panose="020B0604020202020204" pitchFamily="34" charset="0"/>
              <a:buChar char="•"/>
            </a:pPr>
            <a:r>
              <a:rPr lang="en-US">
                <a:latin typeface="Arial"/>
                <a:cs typeface="Arial"/>
              </a:rPr>
              <a:t>Cu</a:t>
            </a:r>
            <a:r>
              <a:rPr lang="en-US" sz="1800" b="0" i="0">
                <a:effectLst/>
                <a:latin typeface="Arial"/>
                <a:cs typeface="Arial"/>
              </a:rPr>
              <a:t>stomized Training Curriculum</a:t>
            </a:r>
          </a:p>
        </p:txBody>
      </p:sp>
      <p:cxnSp>
        <p:nvCxnSpPr>
          <p:cNvPr id="5" name="Straight Arrow Connector 4">
            <a:extLst>
              <a:ext uri="{FF2B5EF4-FFF2-40B4-BE49-F238E27FC236}">
                <a16:creationId xmlns:a16="http://schemas.microsoft.com/office/drawing/2014/main" id="{F6C2B5FE-D26B-D4DA-F8F5-21784EF39938}"/>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3F0188F-641F-9C12-23EE-0BBF9123D0F4}"/>
              </a:ext>
            </a:extLst>
          </p:cNvPr>
          <p:cNvSpPr txBox="1"/>
          <p:nvPr/>
        </p:nvSpPr>
        <p:spPr>
          <a:xfrm>
            <a:off x="632674" y="314728"/>
            <a:ext cx="663100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What will Workforce Solutions Fund? </a:t>
            </a:r>
            <a:endParaRPr lang="en-US" sz="2400" b="1"/>
          </a:p>
        </p:txBody>
      </p:sp>
    </p:spTree>
    <p:extLst>
      <p:ext uri="{BB962C8B-B14F-4D97-AF65-F5344CB8AC3E}">
        <p14:creationId xmlns:p14="http://schemas.microsoft.com/office/powerpoint/2010/main" val="271508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3CF7E-F543-29B3-75FA-3C5529F6462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C18923-7B21-450F-06C2-6C88C3A6549E}"/>
              </a:ext>
            </a:extLst>
          </p:cNvPr>
          <p:cNvSpPr>
            <a:spLocks noGrp="1"/>
          </p:cNvSpPr>
          <p:nvPr>
            <p:ph type="sldNum" sz="quarter" idx="10"/>
          </p:nvPr>
        </p:nvSpPr>
        <p:spPr/>
        <p:txBody>
          <a:bodyPr/>
          <a:lstStyle/>
          <a:p>
            <a:fld id="{BAF10327-A7F9-4699-942B-F45FE412F0F3}" type="slidenum">
              <a:rPr lang="en-US" smtClean="0"/>
              <a:pPr/>
              <a:t>7</a:t>
            </a:fld>
            <a:endParaRPr lang="en-US"/>
          </a:p>
        </p:txBody>
      </p:sp>
      <p:sp>
        <p:nvSpPr>
          <p:cNvPr id="10" name="TextBox 9">
            <a:extLst>
              <a:ext uri="{FF2B5EF4-FFF2-40B4-BE49-F238E27FC236}">
                <a16:creationId xmlns:a16="http://schemas.microsoft.com/office/drawing/2014/main" id="{E8942313-CDB6-01AB-53A1-4C3511E66DF3}"/>
              </a:ext>
            </a:extLst>
          </p:cNvPr>
          <p:cNvSpPr txBox="1"/>
          <p:nvPr/>
        </p:nvSpPr>
        <p:spPr>
          <a:xfrm>
            <a:off x="628055" y="967292"/>
            <a:ext cx="7924800" cy="2964914"/>
          </a:xfrm>
          <a:prstGeom prst="rect">
            <a:avLst/>
          </a:prstGeom>
          <a:noFill/>
        </p:spPr>
        <p:txBody>
          <a:bodyPr wrap="square" lIns="91440" tIns="45720" rIns="91440" bIns="45720" rtlCol="0" anchor="t">
            <a:spAutoFit/>
          </a:bodyPr>
          <a:lstStyle/>
          <a:p>
            <a:pPr algn="l" rtl="0" fontAlgn="base">
              <a:spcBef>
                <a:spcPts val="1000"/>
              </a:spcBef>
              <a:spcAft>
                <a:spcPts val="800"/>
              </a:spcAft>
              <a:buNone/>
            </a:pPr>
            <a:r>
              <a:rPr lang="en-US" sz="1800" b="0" i="0">
                <a:effectLst/>
                <a:latin typeface="Arial"/>
                <a:cs typeface="Arial"/>
              </a:rPr>
              <a:t>The Workforce Solutions Program is a </a:t>
            </a:r>
            <a:r>
              <a:rPr lang="en-US" sz="1800" b="1" i="0">
                <a:effectLst/>
                <a:latin typeface="Arial"/>
                <a:cs typeface="Arial"/>
              </a:rPr>
              <a:t>reimbursement </a:t>
            </a:r>
            <a:r>
              <a:rPr lang="en-US" sz="1800" b="0" i="0">
                <a:effectLst/>
                <a:latin typeface="Arial"/>
                <a:cs typeface="Arial"/>
              </a:rPr>
              <a:t>grant that can fund:  </a:t>
            </a:r>
            <a:endParaRPr lang="en-US"/>
          </a:p>
          <a:p>
            <a:pPr marL="285750" indent="-285750" algn="l" rtl="0" fontAlgn="base">
              <a:buFont typeface="Arial" panose="020B0604020202020204" pitchFamily="34" charset="0"/>
              <a:buChar char="•"/>
            </a:pPr>
            <a:r>
              <a:rPr lang="en-US" sz="1800" b="1" i="0">
                <a:effectLst/>
                <a:latin typeface="Arial"/>
                <a:cs typeface="Arial"/>
              </a:rPr>
              <a:t>Up to 100%</a:t>
            </a:r>
            <a:r>
              <a:rPr lang="en-US" sz="1800" b="0" i="0">
                <a:effectLst/>
                <a:latin typeface="Arial"/>
                <a:cs typeface="Arial"/>
              </a:rPr>
              <a:t> of total eligible project costs up to a standard maximum of $250,000.  </a:t>
            </a:r>
          </a:p>
          <a:p>
            <a:pPr marL="285750" indent="-285750" algn="l" rtl="0" fontAlgn="base">
              <a:buFont typeface="Arial" panose="020B0604020202020204" pitchFamily="34" charset="0"/>
              <a:buChar char="•"/>
            </a:pPr>
            <a:endParaRPr lang="en-US" sz="1800" b="0" i="0">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endParaRPr lang="en-US" sz="1800" b="0" i="0">
              <a:effectLst/>
              <a:latin typeface="Arial" panose="020B0604020202020204" pitchFamily="34" charset="0"/>
              <a:cs typeface="Arial" panose="020B0604020202020204" pitchFamily="34" charset="0"/>
            </a:endParaRPr>
          </a:p>
          <a:p>
            <a:pPr algn="l" rtl="0" fontAlgn="base"/>
            <a:endParaRPr lang="en-US" b="0" i="0">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endParaRPr lang="en-US" sz="1800" b="0" i="0">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endParaRPr lang="en-US">
              <a:latin typeface="Arial"/>
              <a:cs typeface="Arial"/>
            </a:endParaRPr>
          </a:p>
          <a:p>
            <a:endParaRPr lang="en-US">
              <a:latin typeface="Arial"/>
              <a:cs typeface="Arial"/>
            </a:endParaRPr>
          </a:p>
        </p:txBody>
      </p:sp>
      <p:pic>
        <p:nvPicPr>
          <p:cNvPr id="14" name="Picture 13">
            <a:extLst>
              <a:ext uri="{FF2B5EF4-FFF2-40B4-BE49-F238E27FC236}">
                <a16:creationId xmlns:a16="http://schemas.microsoft.com/office/drawing/2014/main" id="{BA917967-B806-25EC-C4F6-87B057EE77FA}"/>
              </a:ext>
            </a:extLst>
          </p:cNvPr>
          <p:cNvPicPr>
            <a:picLocks noChangeAspect="1"/>
          </p:cNvPicPr>
          <p:nvPr/>
        </p:nvPicPr>
        <p:blipFill>
          <a:blip r:embed="rId2"/>
          <a:stretch>
            <a:fillRect/>
          </a:stretch>
        </p:blipFill>
        <p:spPr>
          <a:xfrm>
            <a:off x="2089082" y="2047254"/>
            <a:ext cx="4733925" cy="1628775"/>
          </a:xfrm>
          <a:prstGeom prst="rect">
            <a:avLst/>
          </a:prstGeom>
        </p:spPr>
      </p:pic>
      <p:cxnSp>
        <p:nvCxnSpPr>
          <p:cNvPr id="4" name="Straight Arrow Connector 3">
            <a:extLst>
              <a:ext uri="{FF2B5EF4-FFF2-40B4-BE49-F238E27FC236}">
                <a16:creationId xmlns:a16="http://schemas.microsoft.com/office/drawing/2014/main" id="{8CF60E59-6D20-AD01-ED32-5AB0A5ED1181}"/>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B450971-A915-D00E-385B-9F865BAEC90E}"/>
              </a:ext>
            </a:extLst>
          </p:cNvPr>
          <p:cNvSpPr txBox="1"/>
          <p:nvPr/>
        </p:nvSpPr>
        <p:spPr>
          <a:xfrm>
            <a:off x="632675" y="363023"/>
            <a:ext cx="87077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Funding Overview</a:t>
            </a:r>
            <a:endParaRPr lang="en-US" sz="2400" b="1"/>
          </a:p>
        </p:txBody>
      </p:sp>
    </p:spTree>
    <p:extLst>
      <p:ext uri="{BB962C8B-B14F-4D97-AF65-F5344CB8AC3E}">
        <p14:creationId xmlns:p14="http://schemas.microsoft.com/office/powerpoint/2010/main" val="3869607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901D3-B138-88E1-769F-F2C8EDB2FAE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B0B75A-B210-79AC-CF01-566640EF3B3E}"/>
              </a:ext>
            </a:extLst>
          </p:cNvPr>
          <p:cNvSpPr>
            <a:spLocks noGrp="1"/>
          </p:cNvSpPr>
          <p:nvPr>
            <p:ph type="sldNum" sz="quarter" idx="10"/>
          </p:nvPr>
        </p:nvSpPr>
        <p:spPr/>
        <p:txBody>
          <a:bodyPr/>
          <a:lstStyle/>
          <a:p>
            <a:fld id="{BAF10327-A7F9-4699-942B-F45FE412F0F3}" type="slidenum">
              <a:rPr lang="en-US" smtClean="0"/>
              <a:pPr/>
              <a:t>8</a:t>
            </a:fld>
            <a:endParaRPr lang="en-US"/>
          </a:p>
        </p:txBody>
      </p:sp>
      <p:sp>
        <p:nvSpPr>
          <p:cNvPr id="10" name="TextBox 9">
            <a:extLst>
              <a:ext uri="{FF2B5EF4-FFF2-40B4-BE49-F238E27FC236}">
                <a16:creationId xmlns:a16="http://schemas.microsoft.com/office/drawing/2014/main" id="{A9301B97-2DD3-DD50-DB81-332D260C9347}"/>
              </a:ext>
            </a:extLst>
          </p:cNvPr>
          <p:cNvSpPr txBox="1"/>
          <p:nvPr/>
        </p:nvSpPr>
        <p:spPr>
          <a:xfrm>
            <a:off x="635648" y="647700"/>
            <a:ext cx="7763815" cy="3611245"/>
          </a:xfrm>
          <a:prstGeom prst="rect">
            <a:avLst/>
          </a:prstGeom>
          <a:noFill/>
        </p:spPr>
        <p:txBody>
          <a:bodyPr wrap="square" lIns="91440" tIns="45720" rIns="91440" bIns="45720" rtlCol="0" anchor="t">
            <a:spAutoFit/>
          </a:bodyPr>
          <a:lstStyle/>
          <a:p>
            <a:pPr algn="l" rtl="0" fontAlgn="base">
              <a:spcAft>
                <a:spcPts val="800"/>
              </a:spcAft>
              <a:buNone/>
            </a:pPr>
            <a:endParaRPr lang="en-US" sz="2400" b="0" i="0">
              <a:effectLst/>
              <a:latin typeface="Arial"/>
              <a:cs typeface="Arial"/>
            </a:endParaRPr>
          </a:p>
          <a:p>
            <a:pPr algn="l"/>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a:cs typeface="Arial"/>
            </a:endParaRPr>
          </a:p>
          <a:p>
            <a:endParaRPr lang="en-US">
              <a:latin typeface="Arial"/>
              <a:cs typeface="Arial"/>
            </a:endParaRPr>
          </a:p>
          <a:p>
            <a:endParaRPr lang="en-US">
              <a:latin typeface="Arial"/>
              <a:cs typeface="Arial"/>
            </a:endParaRPr>
          </a:p>
          <a:p>
            <a:pPr marL="285750" indent="-285750">
              <a:buFont typeface="Arial"/>
              <a:buChar char="•"/>
            </a:pPr>
            <a:r>
              <a:rPr lang="en-US">
                <a:latin typeface="Arial"/>
                <a:cs typeface="Arial"/>
              </a:rPr>
              <a:t>Contribution "Match" is based on business size. </a:t>
            </a:r>
          </a:p>
          <a:p>
            <a:pPr marL="285750" indent="-285750">
              <a:buFont typeface="Arial"/>
              <a:buChar char="•"/>
            </a:pPr>
            <a:r>
              <a:rPr lang="en-US">
                <a:latin typeface="Arial"/>
                <a:cs typeface="Arial"/>
              </a:rPr>
              <a:t>Contributions may include expenses not already included in the project costs such as:</a:t>
            </a:r>
          </a:p>
          <a:p>
            <a:pPr marL="742950" lvl="1" indent="-285750">
              <a:buFont typeface="Courier New"/>
              <a:buChar char="o"/>
            </a:pPr>
            <a:r>
              <a:rPr lang="en-US">
                <a:latin typeface="Arial"/>
                <a:cs typeface="Arial"/>
              </a:rPr>
              <a:t>Wages for staff used to assist with training</a:t>
            </a:r>
            <a:endParaRPr lang="en-US">
              <a:latin typeface="Lato"/>
              <a:ea typeface="Lato"/>
              <a:cs typeface="Lato"/>
            </a:endParaRPr>
          </a:p>
          <a:p>
            <a:pPr marL="742950" lvl="1" indent="-285750">
              <a:buFont typeface="Courier New"/>
              <a:buChar char="o"/>
            </a:pPr>
            <a:r>
              <a:rPr lang="en-US">
                <a:latin typeface="Arial"/>
                <a:cs typeface="Arial"/>
              </a:rPr>
              <a:t>Materials and supplies used to support training</a:t>
            </a:r>
            <a:endParaRPr lang="en-US">
              <a:ea typeface="Lato"/>
              <a:cs typeface="Lato"/>
            </a:endParaRPr>
          </a:p>
          <a:p>
            <a:pPr marL="742950" lvl="1" indent="-285750">
              <a:buFont typeface="Courier New"/>
              <a:buChar char="o"/>
            </a:pPr>
            <a:r>
              <a:rPr lang="en-US">
                <a:latin typeface="Arial"/>
                <a:cs typeface="Arial"/>
              </a:rPr>
              <a:t>Wages paid to incumbent employees during training</a:t>
            </a:r>
            <a:endParaRPr lang="en-US">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B6B2F25-1E2D-5DAE-7BDC-FC40F3E8F6D7}"/>
              </a:ext>
            </a:extLst>
          </p:cNvPr>
          <p:cNvPicPr>
            <a:picLocks noChangeAspect="1"/>
          </p:cNvPicPr>
          <p:nvPr/>
        </p:nvPicPr>
        <p:blipFill>
          <a:blip r:embed="rId2"/>
          <a:stretch>
            <a:fillRect/>
          </a:stretch>
        </p:blipFill>
        <p:spPr>
          <a:xfrm>
            <a:off x="804286" y="1107492"/>
            <a:ext cx="3635970" cy="1109936"/>
          </a:xfrm>
          <a:prstGeom prst="rect">
            <a:avLst/>
          </a:prstGeom>
        </p:spPr>
      </p:pic>
      <p:pic>
        <p:nvPicPr>
          <p:cNvPr id="6" name="Picture 5">
            <a:extLst>
              <a:ext uri="{FF2B5EF4-FFF2-40B4-BE49-F238E27FC236}">
                <a16:creationId xmlns:a16="http://schemas.microsoft.com/office/drawing/2014/main" id="{64151357-EAB0-4249-DB07-46FA1D859573}"/>
              </a:ext>
            </a:extLst>
          </p:cNvPr>
          <p:cNvPicPr>
            <a:picLocks noChangeAspect="1"/>
          </p:cNvPicPr>
          <p:nvPr/>
        </p:nvPicPr>
        <p:blipFill>
          <a:blip r:embed="rId3"/>
          <a:stretch>
            <a:fillRect/>
          </a:stretch>
        </p:blipFill>
        <p:spPr>
          <a:xfrm>
            <a:off x="4572000" y="1110317"/>
            <a:ext cx="3635970" cy="1125225"/>
          </a:xfrm>
          <a:prstGeom prst="rect">
            <a:avLst/>
          </a:prstGeom>
        </p:spPr>
      </p:pic>
      <p:cxnSp>
        <p:nvCxnSpPr>
          <p:cNvPr id="5" name="Straight Arrow Connector 4">
            <a:extLst>
              <a:ext uri="{FF2B5EF4-FFF2-40B4-BE49-F238E27FC236}">
                <a16:creationId xmlns:a16="http://schemas.microsoft.com/office/drawing/2014/main" id="{50D75BDF-28E6-73C3-3179-F052EDA9E9AC}"/>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7F751D0-4C10-E8D5-B543-AFD2E8B8BBB9}"/>
              </a:ext>
            </a:extLst>
          </p:cNvPr>
          <p:cNvSpPr txBox="1"/>
          <p:nvPr/>
        </p:nvSpPr>
        <p:spPr>
          <a:xfrm>
            <a:off x="632675" y="314727"/>
            <a:ext cx="861113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Funding Overview (cont.)</a:t>
            </a:r>
            <a:endParaRPr lang="en-US" sz="2400" b="1"/>
          </a:p>
        </p:txBody>
      </p:sp>
    </p:spTree>
    <p:extLst>
      <p:ext uri="{BB962C8B-B14F-4D97-AF65-F5344CB8AC3E}">
        <p14:creationId xmlns:p14="http://schemas.microsoft.com/office/powerpoint/2010/main" val="1955230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0A85-CF83-27D7-65A8-3A250AD887D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190D9E-05BC-5681-3826-94013C605458}"/>
              </a:ext>
            </a:extLst>
          </p:cNvPr>
          <p:cNvSpPr>
            <a:spLocks noGrp="1"/>
          </p:cNvSpPr>
          <p:nvPr>
            <p:ph type="sldNum" sz="quarter" idx="10"/>
          </p:nvPr>
        </p:nvSpPr>
        <p:spPr/>
        <p:txBody>
          <a:bodyPr/>
          <a:lstStyle/>
          <a:p>
            <a:fld id="{BAF10327-A7F9-4699-942B-F45FE412F0F3}" type="slidenum">
              <a:rPr lang="en-US" smtClean="0"/>
              <a:pPr/>
              <a:t>9</a:t>
            </a:fld>
            <a:endParaRPr lang="en-US"/>
          </a:p>
        </p:txBody>
      </p:sp>
      <p:sp>
        <p:nvSpPr>
          <p:cNvPr id="10" name="TextBox 9">
            <a:extLst>
              <a:ext uri="{FF2B5EF4-FFF2-40B4-BE49-F238E27FC236}">
                <a16:creationId xmlns:a16="http://schemas.microsoft.com/office/drawing/2014/main" id="{95D6FA31-D759-AC00-6F20-CE27698BB1AC}"/>
              </a:ext>
            </a:extLst>
          </p:cNvPr>
          <p:cNvSpPr txBox="1"/>
          <p:nvPr/>
        </p:nvSpPr>
        <p:spPr>
          <a:xfrm>
            <a:off x="632565" y="894983"/>
            <a:ext cx="5830886" cy="2031325"/>
          </a:xfrm>
          <a:prstGeom prst="rect">
            <a:avLst/>
          </a:prstGeom>
          <a:noFill/>
        </p:spPr>
        <p:txBody>
          <a:bodyPr wrap="square" lIns="91440" tIns="45720" rIns="91440" bIns="45720" rtlCol="0" anchor="t">
            <a:spAutoFit/>
          </a:bodyPr>
          <a:lstStyle/>
          <a:p>
            <a:r>
              <a:rPr lang="en-US" sz="1800" b="0" i="0">
                <a:effectLst/>
                <a:latin typeface="Arial"/>
                <a:cs typeface="Arial"/>
              </a:rPr>
              <a:t>Lori submits an application for the Workforce Solutions Grant in an open TIF/Community Area. She is proposing training </a:t>
            </a:r>
            <a:r>
              <a:rPr lang="en-US" b="1">
                <a:latin typeface="Arial"/>
                <a:cs typeface="Arial"/>
              </a:rPr>
              <a:t>with a total eligible cost of $100,000 </a:t>
            </a:r>
            <a:r>
              <a:rPr lang="en-US">
                <a:latin typeface="Arial"/>
                <a:cs typeface="Arial"/>
              </a:rPr>
              <a:t>for incumbent worker training. Over the past 3 years Lori’s hospitality business has grossed $4 million in annual sales. </a:t>
            </a:r>
            <a:endParaRPr lang="en-US"/>
          </a:p>
          <a:p>
            <a:endParaRPr lang="en-US">
              <a:latin typeface="Arial"/>
              <a:cs typeface="Arial"/>
            </a:endParaRPr>
          </a:p>
        </p:txBody>
      </p:sp>
      <p:cxnSp>
        <p:nvCxnSpPr>
          <p:cNvPr id="5" name="Straight Arrow Connector 4">
            <a:extLst>
              <a:ext uri="{FF2B5EF4-FFF2-40B4-BE49-F238E27FC236}">
                <a16:creationId xmlns:a16="http://schemas.microsoft.com/office/drawing/2014/main" id="{1424DABC-4C81-D5CC-581A-97E3718DAFB0}"/>
              </a:ext>
            </a:extLst>
          </p:cNvPr>
          <p:cNvCxnSpPr/>
          <p:nvPr/>
        </p:nvCxnSpPr>
        <p:spPr>
          <a:xfrm flipV="1">
            <a:off x="632018" y="761941"/>
            <a:ext cx="8036327" cy="2621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A0000AE-6724-A84C-BC2E-5B0E5DD52BEE}"/>
              </a:ext>
            </a:extLst>
          </p:cNvPr>
          <p:cNvSpPr txBox="1"/>
          <p:nvPr/>
        </p:nvSpPr>
        <p:spPr>
          <a:xfrm>
            <a:off x="632675" y="363023"/>
            <a:ext cx="83777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Grant Calculator: Example 25% Match/Contribution</a:t>
            </a:r>
            <a:endParaRPr lang="en-US" sz="2400" b="1"/>
          </a:p>
        </p:txBody>
      </p:sp>
      <p:pic>
        <p:nvPicPr>
          <p:cNvPr id="4" name="Picture 3">
            <a:extLst>
              <a:ext uri="{FF2B5EF4-FFF2-40B4-BE49-F238E27FC236}">
                <a16:creationId xmlns:a16="http://schemas.microsoft.com/office/drawing/2014/main" id="{51BF35C9-80EA-CEDB-423D-056358C74F2A}"/>
              </a:ext>
            </a:extLst>
          </p:cNvPr>
          <p:cNvPicPr>
            <a:picLocks noChangeAspect="1"/>
          </p:cNvPicPr>
          <p:nvPr/>
        </p:nvPicPr>
        <p:blipFill>
          <a:blip r:embed="rId2"/>
          <a:srcRect l="18584" r="18363" b="725"/>
          <a:stretch/>
        </p:blipFill>
        <p:spPr>
          <a:xfrm>
            <a:off x="6567582" y="1083344"/>
            <a:ext cx="2292597" cy="1101894"/>
          </a:xfrm>
          <a:prstGeom prst="rect">
            <a:avLst/>
          </a:prstGeom>
        </p:spPr>
      </p:pic>
      <p:sp>
        <p:nvSpPr>
          <p:cNvPr id="7" name="TextBox 6">
            <a:extLst>
              <a:ext uri="{FF2B5EF4-FFF2-40B4-BE49-F238E27FC236}">
                <a16:creationId xmlns:a16="http://schemas.microsoft.com/office/drawing/2014/main" id="{C8CE084A-D55F-1E40-8EFB-F1A17B4953C4}"/>
              </a:ext>
            </a:extLst>
          </p:cNvPr>
          <p:cNvSpPr txBox="1"/>
          <p:nvPr/>
        </p:nvSpPr>
        <p:spPr>
          <a:xfrm>
            <a:off x="632675" y="2595756"/>
            <a:ext cx="8514544" cy="21358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325"/>
              </a:lnSpc>
            </a:pPr>
            <a:r>
              <a:rPr lang="en-US">
                <a:latin typeface="Arial"/>
                <a:cs typeface="Segoe UI"/>
              </a:rPr>
              <a:t>The breakdown of Lori’s eligible costs are as follows:​</a:t>
            </a:r>
          </a:p>
          <a:p>
            <a:pPr>
              <a:lnSpc>
                <a:spcPts val="2325"/>
              </a:lnSpc>
            </a:pPr>
            <a:r>
              <a:rPr lang="en-US" sz="1200">
                <a:latin typeface="Arial"/>
                <a:cs typeface="Segoe UI"/>
              </a:rPr>
              <a:t>​</a:t>
            </a:r>
          </a:p>
          <a:p>
            <a:pPr marL="285750" indent="-285750">
              <a:lnSpc>
                <a:spcPts val="2325"/>
              </a:lnSpc>
              <a:buFont typeface="Arial"/>
              <a:buChar char="•"/>
            </a:pPr>
            <a:r>
              <a:rPr lang="en-US">
                <a:latin typeface="Arial"/>
                <a:cs typeface="Segoe UI"/>
              </a:rPr>
              <a:t>Total Eligible Project Costs: $100,000​</a:t>
            </a:r>
          </a:p>
          <a:p>
            <a:pPr marL="285750" indent="-285750">
              <a:lnSpc>
                <a:spcPts val="2325"/>
              </a:lnSpc>
              <a:buFont typeface="Arial"/>
              <a:buChar char="•"/>
            </a:pPr>
            <a:r>
              <a:rPr lang="en-US">
                <a:latin typeface="Arial"/>
                <a:cs typeface="Segoe UI"/>
              </a:rPr>
              <a:t>Commercial Business Annual Sales Over $1.5 M/Under $5 M: 25% Business Contribution​</a:t>
            </a:r>
            <a:endParaRPr lang="en-US">
              <a:ea typeface="Lato"/>
              <a:cs typeface="Lato"/>
            </a:endParaRPr>
          </a:p>
          <a:p>
            <a:pPr marL="285750" indent="-285750">
              <a:lnSpc>
                <a:spcPts val="2325"/>
              </a:lnSpc>
              <a:buFont typeface="Arial"/>
              <a:buChar char="•"/>
            </a:pPr>
            <a:r>
              <a:rPr lang="en-US">
                <a:latin typeface="Arial"/>
                <a:cs typeface="Segoe UI"/>
              </a:rPr>
              <a:t>Workforce Solutions Grant: $100,000​</a:t>
            </a:r>
          </a:p>
          <a:p>
            <a:pPr marL="285750" indent="-285750">
              <a:lnSpc>
                <a:spcPts val="2325"/>
              </a:lnSpc>
              <a:buFont typeface="Arial"/>
              <a:buChar char="•"/>
            </a:pPr>
            <a:r>
              <a:rPr lang="en-US">
                <a:latin typeface="Arial"/>
                <a:cs typeface="Segoe UI"/>
              </a:rPr>
              <a:t>Business Contribution/Employee Investment: $25,000​</a:t>
            </a:r>
          </a:p>
        </p:txBody>
      </p:sp>
    </p:spTree>
    <p:extLst>
      <p:ext uri="{BB962C8B-B14F-4D97-AF65-F5344CB8AC3E}">
        <p14:creationId xmlns:p14="http://schemas.microsoft.com/office/powerpoint/2010/main" val="1238241584"/>
      </p:ext>
    </p:extLst>
  </p:cSld>
  <p:clrMapOvr>
    <a:masterClrMapping/>
  </p:clrMapOvr>
</p:sld>
</file>

<file path=ppt/theme/theme1.xml><?xml version="1.0" encoding="utf-8"?>
<a:theme xmlns:a="http://schemas.openxmlformats.org/drawingml/2006/main" name="TJF Standard">
  <a:themeElements>
    <a:clrScheme name="EES">
      <a:dk1>
        <a:srgbClr val="003D78"/>
      </a:dk1>
      <a:lt1>
        <a:srgbClr val="FAFAFA"/>
      </a:lt1>
      <a:dk2>
        <a:srgbClr val="003D78"/>
      </a:dk2>
      <a:lt2>
        <a:srgbClr val="FAFAFA"/>
      </a:lt2>
      <a:accent1>
        <a:srgbClr val="10559B"/>
      </a:accent1>
      <a:accent2>
        <a:srgbClr val="0054E8"/>
      </a:accent2>
      <a:accent3>
        <a:srgbClr val="CCCCCC"/>
      </a:accent3>
      <a:accent4>
        <a:srgbClr val="333333"/>
      </a:accent4>
      <a:accent5>
        <a:srgbClr val="5B9BD5"/>
      </a:accent5>
      <a:accent6>
        <a:srgbClr val="70AD47"/>
      </a:accent6>
      <a:hlink>
        <a:srgbClr val="0563C1"/>
      </a:hlink>
      <a:folHlink>
        <a:srgbClr val="954F72"/>
      </a:folHlink>
    </a:clrScheme>
    <a:fontScheme name="TJF">
      <a:majorFont>
        <a:latin typeface="Brandon Grotesque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JF Standard" id="{4198ADB0-D793-4C44-8334-FD1AA38E73FD}" vid="{91AD6319-B213-4FA2-B2DD-9C914418B7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4F2EFA5DA332418D1D31299F9D0DE9" ma:contentTypeVersion="0" ma:contentTypeDescription="Create a new document." ma:contentTypeScope="" ma:versionID="9a75394e9ae28cdf11ff7d3755c8501c">
  <xsd:schema xmlns:xsd="http://www.w3.org/2001/XMLSchema" xmlns:xs="http://www.w3.org/2001/XMLSchema" xmlns:p="http://schemas.microsoft.com/office/2006/metadata/properties" targetNamespace="http://schemas.microsoft.com/office/2006/metadata/properties" ma:root="true" ma:fieldsID="782714f5b40642defb5790f70c71324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A07F98-44F1-43E6-9D43-ED636DC9FE11}">
  <ds:schemaRefs>
    <ds:schemaRef ds:uri="http://schemas.microsoft.com/sharepoint/v3/contenttype/forms"/>
  </ds:schemaRefs>
</ds:datastoreItem>
</file>

<file path=customXml/itemProps2.xml><?xml version="1.0" encoding="utf-8"?>
<ds:datastoreItem xmlns:ds="http://schemas.openxmlformats.org/officeDocument/2006/customXml" ds:itemID="{7452AD86-FA3C-47B7-919A-759D4D53DB11}">
  <ds:schemaRefs>
    <ds:schemaRef ds:uri="89588da2-ddc0-4e22-8bad-f499eb2d3fd9"/>
    <ds:schemaRef ds:uri="f8fe6af6-4ad5-443c-bd8e-fe229038401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852C5BB-89C3-421A-A30B-9A1D7682EBB5}">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TJF Standard</Template>
  <Application>Microsoft Office PowerPoint</Application>
  <PresentationFormat>On-screen Show (16:9)</PresentationFormat>
  <Slides>28</Slides>
  <Notes>0</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TJF 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High Tech</dc:creator>
  <cp:revision>2</cp:revision>
  <dcterms:created xsi:type="dcterms:W3CDTF">2015-09-08T18:46:55Z</dcterms:created>
  <dcterms:modified xsi:type="dcterms:W3CDTF">2026-03-03T17:41:50Z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0x010100544F2EFA5DA332418D1D31299F9D0DE9</vt:lpwstr>
  </property>
  <property fmtid="{D5CDD505-2E9C-101B-9397-08002B2CF9AE}" pid="3" name="Order">
    <vt:r8>3012100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